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403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9" r:id="rId138"/>
    <p:sldId id="398" r:id="rId139"/>
    <p:sldId id="400" r:id="rId140"/>
    <p:sldId id="401" r:id="rId141"/>
    <p:sldId id="402" r:id="rId142"/>
    <p:sldId id="269" r:id="rId143"/>
    <p:sldId id="270" r:id="rId144"/>
    <p:sldId id="271" r:id="rId145"/>
    <p:sldId id="27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3" r:id="rId155"/>
    <p:sldId id="412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7" r:id="rId199"/>
    <p:sldId id="458" r:id="rId200"/>
    <p:sldId id="459" r:id="rId201"/>
    <p:sldId id="460" r:id="rId202"/>
    <p:sldId id="461" r:id="rId203"/>
    <p:sldId id="462" r:id="rId204"/>
    <p:sldId id="463" r:id="rId205"/>
    <p:sldId id="465" r:id="rId206"/>
    <p:sldId id="466" r:id="rId207"/>
    <p:sldId id="467" r:id="rId208"/>
    <p:sldId id="468" r:id="rId209"/>
    <p:sldId id="469" r:id="rId210"/>
    <p:sldId id="470" r:id="rId211"/>
    <p:sldId id="471" r:id="rId212"/>
    <p:sldId id="464" r:id="rId213"/>
    <p:sldId id="472" r:id="rId214"/>
    <p:sldId id="473" r:id="rId215"/>
    <p:sldId id="474" r:id="rId216"/>
    <p:sldId id="475" r:id="rId217"/>
    <p:sldId id="456" r:id="rId2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presProps" Target="pres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hyperlink" Target="http://laravelapi.test/docs/api" TargetMode="Externa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hyperlink" Target="http://laravelapi.test/api/v1/prompt-generations?page=2" TargetMode="Externa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hyperlink" Target="http://laravelapi.test/api/v1/prompt-generations?per_page=50" TargetMode="Externa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A0DF1-0722-5DF1-75DC-CAC50183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3" y="3238186"/>
            <a:ext cx="10585097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Bu fayl API üzərindən yeni istifadəçi qeydiyyatını (register) idarə edir.</a:t>
            </a:r>
          </a:p>
          <a:p>
            <a:pPr>
              <a:lnSpc>
                <a:spcPct val="150000"/>
              </a:lnSpc>
            </a:pPr>
            <a:r>
              <a:rPr lang="en-US"/>
              <a:t>$request-&gt;validate() gələn məlumatların düzgün və təhlükəsiz olmasını yoxlayır.</a:t>
            </a:r>
          </a:p>
          <a:p>
            <a:pPr>
              <a:lnSpc>
                <a:spcPct val="150000"/>
              </a:lnSpc>
            </a:pPr>
            <a:r>
              <a:rPr lang="en-US"/>
              <a:t>name, email, password üçün mütləqlik, format və unikallıq qaydaları təyin olunur.</a:t>
            </a:r>
          </a:p>
          <a:p>
            <a:pPr>
              <a:lnSpc>
                <a:spcPct val="150000"/>
              </a:lnSpc>
            </a:pPr>
            <a:r>
              <a:rPr lang="en-US"/>
              <a:t>confirmed parolun password_confirmation ilə eyni olmasını tələb edir.</a:t>
            </a:r>
          </a:p>
          <a:p>
            <a:pPr>
              <a:lnSpc>
                <a:spcPct val="150000"/>
              </a:lnSpc>
            </a:pPr>
            <a:r>
              <a:rPr lang="en-US"/>
              <a:t>Validation keçməzsə, istifadəçi yaradılmadan 422 error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A2EC-8533-1950-6895-5B518767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4" y="2172654"/>
            <a:ext cx="7859486" cy="46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 </a:t>
            </a:r>
            <a:r>
              <a:rPr lang="en-US" b="1">
                <a:solidFill>
                  <a:srgbClr val="FF0000"/>
                </a:solidFill>
              </a:rPr>
              <a:t>require __DIR__.'/auth.php’; </a:t>
            </a:r>
            <a:r>
              <a:rPr lang="az-Latn-AZ"/>
              <a:t>sətirini</a:t>
            </a:r>
            <a:r>
              <a:rPr lang="en-US"/>
              <a:t> </a:t>
            </a:r>
            <a:r>
              <a:rPr lang="en-US" b="1"/>
              <a:t>web.php </a:t>
            </a:r>
            <a:r>
              <a:rPr lang="en-US"/>
              <a:t>içindən sildikdən sonra </a:t>
            </a:r>
            <a:r>
              <a:rPr lang="en-US" b="1"/>
              <a:t>api.php </a:t>
            </a:r>
            <a:r>
              <a:rPr lang="en-US"/>
              <a:t>içində </a:t>
            </a:r>
            <a:r>
              <a:rPr lang="az-Latn-AZ"/>
              <a:t>yazırıq. Əgər </a:t>
            </a:r>
            <a:r>
              <a:rPr lang="en-US"/>
              <a:t>yazmasaq onda postman ilə bu </a:t>
            </a:r>
            <a:r>
              <a:rPr lang="az-Latn-AZ"/>
              <a:t>route 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</a:rPr>
              <a:t>http://laravelapi.test/api/register </a:t>
            </a:r>
            <a:r>
              <a:rPr lang="en-US" b="1">
                <a:solidFill>
                  <a:srgbClr val="00B050"/>
                </a:solidFill>
              </a:rPr>
              <a:t>post</a:t>
            </a:r>
            <a:r>
              <a:rPr lang="en-US"/>
              <a:t> metodu vasitəsi ilə dataları aşağıdakı kimi göndərsək </a:t>
            </a:r>
          </a:p>
          <a:p>
            <a:endParaRPr lang="en-US"/>
          </a:p>
          <a:p>
            <a:r>
              <a:rPr lang="en-US" b="1"/>
              <a:t>{</a:t>
            </a:r>
          </a:p>
          <a:p>
            <a:r>
              <a:rPr lang="en-US" b="1"/>
              <a:t>    "name": "Bob",</a:t>
            </a:r>
          </a:p>
          <a:p>
            <a:r>
              <a:rPr lang="en-US" b="1"/>
              <a:t>    "email": "bob@example@gmail.com",</a:t>
            </a:r>
          </a:p>
          <a:p>
            <a:r>
              <a:rPr lang="en-US" b="1"/>
              <a:t>    "password": "12345678",</a:t>
            </a:r>
          </a:p>
          <a:p>
            <a:r>
              <a:rPr lang="en-US" b="1"/>
              <a:t>    "password_confirmation": "12345678"</a:t>
            </a:r>
          </a:p>
          <a:p>
            <a:r>
              <a:rPr lang="en-US" b="1"/>
              <a:t>}</a:t>
            </a:r>
          </a:p>
          <a:p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The route api/register could not be found</a:t>
            </a:r>
            <a:r>
              <a:rPr lang="en-US"/>
              <a:t> xətası alarıq.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8901-DA15-473D-E919-1707782A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50" y="3200400"/>
            <a:ext cx="6572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register routunun işləyib işləmədiyini test edirik və BOB adlı yeni user əlavə edildi.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05A-732E-341E-7458-1326FA3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04"/>
            <a:ext cx="12192000" cy="55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web-əsaslı login mexanizmini API-əsaslı token login ilə əvəz etmək üçün aşağıdakı dəyişiklikləri edəcəyik.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F54DF-C3F6-3C67-4F72-C998C9E2D882}"/>
              </a:ext>
            </a:extLst>
          </p:cNvPr>
          <p:cNvGrpSpPr/>
          <p:nvPr/>
        </p:nvGrpSpPr>
        <p:grpSpPr>
          <a:xfrm>
            <a:off x="1" y="608100"/>
            <a:ext cx="12191998" cy="6249900"/>
            <a:chOff x="1" y="608100"/>
            <a:chExt cx="12191998" cy="6249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BC922-7771-BCE9-1CDC-F6063C50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08100"/>
              <a:ext cx="5704113" cy="390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2E0CC7-1CAC-236D-96DC-5F1D29EB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588" y="2954863"/>
              <a:ext cx="5965411" cy="390313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F4870F-7302-0BD5-B71A-8CB2228D5960}"/>
                </a:ext>
              </a:extLst>
            </p:cNvPr>
            <p:cNvSpPr/>
            <p:nvPr/>
          </p:nvSpPr>
          <p:spPr>
            <a:xfrm>
              <a:off x="5823857" y="3324195"/>
              <a:ext cx="272143" cy="2680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Əvvəlki kod session və cookie üzərindən işləyirdi, API üçün uyğun deyildi.</a:t>
            </a:r>
          </a:p>
          <a:p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$request-&gt;session()-&gt;regenerate() </a:t>
            </a:r>
            <a:r>
              <a:rPr lang="en-US" sz="1600"/>
              <a:t>session hijacking-dən qoruma üçündür, amma API-də session istifadə edilmir. </a:t>
            </a:r>
            <a:r>
              <a:rPr lang="az-Latn-AZ" sz="1600"/>
              <a:t>Onun üçündə bu sətri silirik.</a:t>
            </a:r>
          </a:p>
          <a:p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$request-&gt;user() </a:t>
            </a:r>
            <a:r>
              <a:rPr lang="en-US" sz="1600"/>
              <a:t>→ </a:t>
            </a:r>
            <a:r>
              <a:rPr lang="az-Latn-AZ" sz="1600"/>
              <a:t>ilə </a:t>
            </a:r>
            <a:r>
              <a:rPr lang="en-US" sz="1600"/>
              <a:t>login olmuş istifadəçini alır</a:t>
            </a:r>
            <a:r>
              <a:rPr lang="az-Latn-AZ" sz="1600"/>
              <a:t>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createToken() </a:t>
            </a:r>
            <a:r>
              <a:rPr lang="en-US" sz="1600"/>
              <a:t>ilə istifadəçi üçün yeni Sanctum API token</a:t>
            </a:r>
            <a:r>
              <a:rPr lang="az-Latn-AZ" sz="1600"/>
              <a:t> </a:t>
            </a:r>
            <a:r>
              <a:rPr lang="en-US" sz="1600"/>
              <a:t>yaradı</a:t>
            </a:r>
            <a:r>
              <a:rPr lang="az-Latn-AZ" sz="1600"/>
              <a:t>rıq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plainTextToken</a:t>
            </a:r>
            <a:r>
              <a:rPr lang="en-US" sz="1600"/>
              <a:t> isə həmin tokenin oxunaqlı və client-ə göndəriləcək real string versiyası</a:t>
            </a:r>
            <a:r>
              <a:rPr lang="az-Latn-AZ" sz="1600"/>
              <a:t>na çevirmək üçündür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response()-&gt;noContent() </a:t>
            </a:r>
            <a:r>
              <a:rPr lang="en-US" sz="1600"/>
              <a:t>yalnız 204 boş cavab qaytarırdı, client isə token ala bilmirdi.</a:t>
            </a:r>
            <a:r>
              <a:rPr lang="az-Latn-AZ" sz="1600"/>
              <a:t> Bunun üçündə onu aradan qaldıraraq, geriyə ARRAY qaytarmasını dedik.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/>
              <a:t>Array içində isə </a:t>
            </a:r>
            <a:r>
              <a:rPr lang="az-Latn-AZ" sz="1600" b="1"/>
              <a:t>UserResource</a:t>
            </a:r>
            <a:r>
              <a:rPr lang="az-Latn-AZ" sz="1600"/>
              <a:t> ilə user məlumatını və </a:t>
            </a:r>
            <a:r>
              <a:rPr lang="az-Latn-AZ" sz="1600" b="1"/>
              <a:t>tokeni</a:t>
            </a:r>
            <a:r>
              <a:rPr lang="az-Latn-AZ" sz="1600"/>
              <a:t> standart JSON formatında qaytarırıq.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DD9BD-2F49-FC95-7B27-86B00596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3693545"/>
            <a:ext cx="7064829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Login əməliyyatının işləyib işləmədiyini test edirik. Əgər token yaradıldısa deməli işləyir.</a:t>
            </a:r>
          </a:p>
          <a:p>
            <a:endParaRPr lang="az-Latn-AZ"/>
          </a:p>
          <a:p>
            <a:r>
              <a:rPr lang="az-Latn-AZ"/>
              <a:t>Bu route işə düşdükə biz BOB adlı istifadəçinin hesabına login edilmiş olacağıq.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postları əldə etmək postmanda ayrıca route yaradırıq və dataların əldə edilib edilmədiyini Send düyməsini klikləyərək yoxlayırıq. </a:t>
            </a:r>
          </a:p>
          <a:p>
            <a:endParaRPr lang="az-Latn-AZ"/>
          </a:p>
          <a:p>
            <a:r>
              <a:rPr lang="az-Latn-AZ"/>
              <a:t>Datalar əldə edilir.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FA24B-973D-A391-10B0-82EC8511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378541"/>
            <a:ext cx="7990114" cy="5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 bütün routlarımızı `</a:t>
            </a:r>
            <a:r>
              <a:rPr lang="az-Latn-AZ" b="1"/>
              <a:t>auth:sanctum</a:t>
            </a:r>
            <a:r>
              <a:rPr lang="az-Latn-AZ"/>
              <a:t>` </a:t>
            </a:r>
            <a:r>
              <a:rPr lang="en-US"/>
              <a:t>middleware </a:t>
            </a:r>
            <a:r>
              <a:rPr lang="az-Latn-AZ"/>
              <a:t>altında yerləşdirərək qoruma altında alırıq.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D3D3-5F7E-4C47-2936-6B0A6E93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923072"/>
            <a:ext cx="7489371" cy="4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 və dataların əldə edilmədiyini görürük.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E95-103E-D6F8-0079-376EE81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35" y="2582810"/>
            <a:ext cx="998306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</a:t>
            </a:r>
            <a:r>
              <a:rPr lang="az-Latn-AZ"/>
              <a:t>bayaq yaratmış olduğumuz tokeni kopyalayırıq: </a:t>
            </a:r>
            <a:r>
              <a:rPr lang="en-US" b="1">
                <a:solidFill>
                  <a:srgbClr val="CE9178"/>
                </a:solidFill>
                <a:effectLst/>
                <a:latin typeface="IBMPlexMono"/>
              </a:rPr>
              <a:t>1|2lZMB8g3cCKwheIAsA6mBzCl9Gjn4MMIg0T66iaa98ec6f59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yerə yerləşdiririk.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D433-8BC1-03AB-27AD-7238A6FD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9" y="1690385"/>
            <a:ext cx="9960203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klikləyirik. Artıq dataların gəldiyini görə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2993-D8C1-B066-82AB-57128BD1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518148"/>
            <a:ext cx="9263743" cy="6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sahənin tipini </a:t>
            </a:r>
            <a:r>
              <a:rPr lang="az-Latn-AZ" b="1"/>
              <a:t>No Auth </a:t>
            </a:r>
            <a:r>
              <a:rPr lang="az-Latn-AZ"/>
              <a:t>olaraq saxlaya və </a:t>
            </a:r>
            <a:r>
              <a:rPr lang="az-Latn-AZ" b="1"/>
              <a:t>Headers</a:t>
            </a:r>
            <a:r>
              <a:rPr lang="az-Latn-AZ"/>
              <a:t> başlığı altında da həmin </a:t>
            </a:r>
            <a:r>
              <a:rPr lang="az-Latn-AZ" b="1"/>
              <a:t>tokeni</a:t>
            </a:r>
            <a:r>
              <a:rPr lang="az-Latn-AZ"/>
              <a:t> serverə göndərə bilərik Nəticə olaraq yenə dataları əldə edəcəyik (Aşağı sağ şəkil). Bu yazı şəkli həmin tokeni sadəcə posts routuruna tətbiq edir. Onun üçün əvvəlki qaydaya geri qaytarırıq.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8D4-2ABA-1101-6EAC-81EFFE1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66"/>
            <a:ext cx="5711671" cy="274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F3F5-287E-5838-9626-FA40EAC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22" y="2492828"/>
            <a:ext cx="6128877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hal-hazırda token ilə daxil olmuş istifadəçinin id-sini avtomatik postun author_id sahəsinə yazır, yəni postu kim yaradıbsa DB-də onunla əlaqələndirir.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6A64-1AE5-6D46-D989-DF24BB1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4" y="646330"/>
            <a:ext cx="6620505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7D3-CFEB-EAF4-18E3-1ACFF67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85647"/>
            <a:ext cx="892379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8D1B-C46A-C75B-3F4C-72A4E1C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2030609"/>
            <a:ext cx="9175275" cy="27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indi `</a:t>
            </a:r>
            <a:r>
              <a:rPr lang="az-Latn-AZ" b="1"/>
              <a:t>http://laravelapi.test/api/v1/posts </a:t>
            </a:r>
            <a:r>
              <a:rPr lang="az-Latn-AZ"/>
              <a:t>` bu routu işə salsaq </a:t>
            </a:r>
            <a:r>
              <a:rPr lang="az-Latn-AZ" i="1"/>
              <a:t>bütün istifadəçilərin postlarını </a:t>
            </a:r>
            <a:r>
              <a:rPr lang="az-Latn-AZ"/>
              <a:t>əldə edəcəyik.</a:t>
            </a:r>
          </a:p>
          <a:p>
            <a:endParaRPr lang="az-Latn-AZ"/>
          </a:p>
          <a:p>
            <a:r>
              <a:rPr lang="az-Latn-AZ"/>
              <a:t>Ancaq bizə sadəcə hal-hazırda sistemdə girişdə olan istifadəçinin yənin BOB istifadəçisinin postlarını əldə etmək lazımdır.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B17F-9ADA-8ECC-85D7-A5F8AE7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1326319"/>
            <a:ext cx="7881257" cy="55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1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məqsəd hazırda sistemə token ilə daxil olmuş istifadəçinin öz postlarını əldə etməkdirsə, onda 1ci şəkildəki kodu 2ci şəkildəki kod ilə dəyişdiririk.</a:t>
            </a:r>
          </a:p>
          <a:p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request()-&gt;user() </a:t>
            </a:r>
            <a:r>
              <a:rPr lang="en-US" sz="1600"/>
              <a:t>Sanctum vasitəsilə </a:t>
            </a:r>
            <a:r>
              <a:rPr lang="en-US" sz="1600" b="1"/>
              <a:t>auth</a:t>
            </a:r>
            <a:r>
              <a:rPr lang="en-US" sz="1600"/>
              <a:t> olunmuş istifadəçini qaytarır.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$user-&gt;posts() </a:t>
            </a:r>
            <a:r>
              <a:rPr lang="en-US" sz="1600"/>
              <a:t>→ User–Post hasMany əlaqəsi ilə yalnız </a:t>
            </a:r>
            <a:r>
              <a:rPr lang="en-US" sz="1600" i="1"/>
              <a:t>həmin istifadəçiyə aid postları </a:t>
            </a:r>
            <a:r>
              <a:rPr lang="en-US" sz="1600"/>
              <a:t>seçir.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with('author') </a:t>
            </a:r>
            <a:r>
              <a:rPr lang="en-US" sz="1600"/>
              <a:t>→ hər post üçün müəllif məlumatını əvvəlcədən yükləyir (əlavə query-lər olmasın deyə).</a:t>
            </a:r>
            <a:r>
              <a:rPr lang="az-Latn-AZ" sz="1600"/>
              <a:t> Müəllif məlumatlarını istəmirsinizsə bu sətri poza bilərsiniz.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paginate() </a:t>
            </a:r>
            <a:r>
              <a:rPr lang="en-US" sz="1600"/>
              <a:t>→ nəticələri</a:t>
            </a:r>
            <a:r>
              <a:rPr lang="az-Latn-AZ" sz="1600"/>
              <a:t> hissə-hissə</a:t>
            </a:r>
            <a:r>
              <a:rPr lang="en-US" sz="1600"/>
              <a:t> səhifələyir, böyük datada performansı qoruyur.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PostResource::collection($posts) </a:t>
            </a:r>
            <a:r>
              <a:rPr lang="en-US" sz="1600"/>
              <a:t>→ postları standart API formatında client-ə göndərir.</a:t>
            </a:r>
            <a:endParaRPr lang="ru-RU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CD6266-D0E1-4DB3-A02C-71C75A8B6FD3}"/>
              </a:ext>
            </a:extLst>
          </p:cNvPr>
          <p:cNvGrpSpPr/>
          <p:nvPr/>
        </p:nvGrpSpPr>
        <p:grpSpPr>
          <a:xfrm>
            <a:off x="2872007" y="3054050"/>
            <a:ext cx="6637146" cy="3787544"/>
            <a:chOff x="2872007" y="3054050"/>
            <a:chExt cx="6637146" cy="3787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C634E-5FDC-ECB4-138B-CA165ECA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007" y="3054050"/>
              <a:ext cx="6637146" cy="1161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A2CF-EE45-D278-A3EC-EE36D867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007" y="4998591"/>
              <a:ext cx="6637146" cy="1843003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0FA4A72-4A83-8CA7-AAB2-690F3A627E31}"/>
                </a:ext>
              </a:extLst>
            </p:cNvPr>
            <p:cNvSpPr/>
            <p:nvPr/>
          </p:nvSpPr>
          <p:spPr>
            <a:xfrm>
              <a:off x="6008915" y="4344312"/>
              <a:ext cx="522514" cy="54337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BCA6D-1D01-B805-9ACC-F8995409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72987"/>
            <a:ext cx="978492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yalnız postun sahibi olan istifadəçiyə həmin postu görməyə icazə verir, başqası müraciət etsə 403 Forbidden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AE-4858-FEF4-1FE7-F30B528B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50" y="646330"/>
            <a:ext cx="627685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5D3E-AD7A-DBB9-918C-66576324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1386663"/>
            <a:ext cx="968585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4E21-C908-D20A-4633-B9435D49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59990"/>
            <a:ext cx="975444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kodu daha qısa </a:t>
            </a:r>
            <a:r>
              <a:rPr lang="az-Latn-AZ" b="1">
                <a:solidFill>
                  <a:srgbClr val="FF0000"/>
                </a:solidFill>
              </a:rPr>
              <a:t>abort_if() </a:t>
            </a:r>
            <a:r>
              <a:rPr lang="az-Latn-AZ"/>
              <a:t>metodu ilə də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3010D-5FDF-4A34-3091-18285502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8" y="2231573"/>
            <a:ext cx="8475083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Dahaaaa da qısaltmaq üçün isə bu cür yaza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720E-B090-17DF-DFB9-769E1BE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0" y="2437618"/>
            <a:ext cx="8550899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sətri update() funksiyasınada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7E12-BABD-EF55-F907-DC832B5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72" y="1643743"/>
            <a:ext cx="7248055" cy="3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23B7-01E1-5ED5-2274-45839B2B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43733"/>
            <a:ext cx="9731583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sual verə bilərsiz ki, niyə 403 yox 404 qayıtdı çünki arxa planda Laravel təxminən bunu edir: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$post = Post::where('id', $routeParam)-&gt;firstOrFail();</a:t>
            </a:r>
            <a:endParaRPr lang="az-Latn-AZ" b="1">
              <a:solidFill>
                <a:srgbClr val="FF0000"/>
              </a:solidFill>
            </a:endParaRPr>
          </a:p>
          <a:p>
            <a:endParaRPr lang="az-Latn-AZ"/>
          </a:p>
          <a:p>
            <a:r>
              <a:rPr lang="en-US"/>
              <a:t>Bu kod framework-ün içindədir, controller-də görünmür.</a:t>
            </a:r>
            <a:endParaRPr lang="az-Latn-AZ"/>
          </a:p>
          <a:p>
            <a:endParaRPr lang="az-Latn-AZ"/>
          </a:p>
          <a:p>
            <a:r>
              <a:rPr lang="en-US" b="1"/>
              <a:t>403</a:t>
            </a:r>
            <a:r>
              <a:rPr lang="en-US"/>
              <a:t> yalnız bu halda işləyir ki, </a:t>
            </a:r>
            <a:r>
              <a:rPr lang="en-US" b="1"/>
              <a:t>Post</a:t>
            </a:r>
            <a:r>
              <a:rPr lang="en-US"/>
              <a:t> tapılır amma </a:t>
            </a:r>
            <a:r>
              <a:rPr lang="en-US" b="1"/>
              <a:t>Auth::id() != $post-&gt;author_id</a:t>
            </a:r>
            <a:r>
              <a:rPr lang="en-US"/>
              <a:t>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C7E89-3A73-2248-957B-4AD43386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0" y="2155370"/>
            <a:ext cx="907749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Delete üçündə eyni kodu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D7D1-DCC7-02ED-3CDE-3AF89EB5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9" y="2133600"/>
            <a:ext cx="8028701" cy="20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Tətbiqdən çıxmaq üçün </a:t>
            </a:r>
            <a:r>
              <a:rPr lang="az-Latn-AZ" b="1"/>
              <a:t>logout</a:t>
            </a:r>
            <a:r>
              <a:rPr lang="az-Latn-AZ"/>
              <a:t> routunu əlavə edirik. Ancaq çıxmır çünki </a:t>
            </a:r>
            <a:r>
              <a:rPr lang="az-Latn-AZ" b="1"/>
              <a:t>auth.php </a:t>
            </a:r>
            <a:r>
              <a:rPr lang="az-Latn-AZ"/>
              <a:t>faylında </a:t>
            </a:r>
            <a:r>
              <a:rPr lang="az-Latn-AZ" b="1"/>
              <a:t>logout</a:t>
            </a:r>
            <a:r>
              <a:rPr lang="az-Latn-AZ"/>
              <a:t> routu fərqli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üçün işləyir.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7500-A1E2-1091-CA0A-911A8F00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6" y="948475"/>
            <a:ext cx="1000592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qayda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–lərdə dəyişiklik edirik. Burada ən əsas </a:t>
            </a:r>
            <a:r>
              <a:rPr lang="en-US" b="1"/>
              <a:t>/logout </a:t>
            </a:r>
            <a:r>
              <a:rPr lang="az-Latn-AZ"/>
              <a:t>–dur.</a:t>
            </a:r>
          </a:p>
          <a:p>
            <a:endParaRPr lang="az-Latn-AZ"/>
          </a:p>
          <a:p>
            <a:r>
              <a:rPr lang="az-Latn-AZ"/>
              <a:t>Sadəcə əl atmışkən digərlərinidə eyni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içinə əlavə etdin.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EC5F2-6265-45F5-B1E8-7223ED0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60" y="1148080"/>
            <a:ext cx="9171639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1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da indiki nəticə. Bu xəta tam olaraq </a:t>
            </a:r>
            <a:r>
              <a:rPr lang="az-Latn-AZ" sz="1400" b="1"/>
              <a:t>API-only + Sanctum </a:t>
            </a:r>
            <a:r>
              <a:rPr lang="az-Latn-AZ" sz="1400"/>
              <a:t>kontekstində gözlənilən problemdir.</a:t>
            </a:r>
          </a:p>
          <a:p>
            <a:endParaRPr lang="az-Latn-AZ" sz="1400"/>
          </a:p>
          <a:p>
            <a:r>
              <a:rPr lang="en-US" sz="1400"/>
              <a:t>Bu o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logout metodunda session ilə bağlı kod var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API-də session ümumiyyətlə yoxdur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auth:sanctum → token əsaslıdır, session/cookie istifadə etmir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destroy() metodunda web logout məntiqi qalıb.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2F776-C1BE-97D0-BB60-A94DC128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59" y="2032749"/>
            <a:ext cx="7051039" cy="4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00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Bizdə problem yaradan hissə </a:t>
            </a:r>
            <a:r>
              <a:rPr lang="en-US" sz="1600" b="1"/>
              <a:t>LoginController@destroy </a:t>
            </a:r>
            <a:r>
              <a:rPr lang="en-US" sz="1600"/>
              <a:t>içində çox güman ki, belə bir şey var: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və ya</a:t>
            </a:r>
            <a:r>
              <a:rPr lang="az-Latn-AZ" sz="1600"/>
              <a:t>.    Bunlar yalnız </a:t>
            </a:r>
            <a:r>
              <a:rPr lang="az-Latn-AZ" sz="1600" b="1"/>
              <a:t>web.php + session </a:t>
            </a:r>
            <a:r>
              <a:rPr lang="az-Latn-AZ" sz="1600"/>
              <a:t>üçündür.</a:t>
            </a: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API-only </a:t>
            </a:r>
            <a:r>
              <a:rPr lang="az-Latn-AZ" sz="1600"/>
              <a:t>üçün </a:t>
            </a:r>
            <a:r>
              <a:rPr lang="en-US" sz="1600"/>
              <a:t>düzgün logout </a:t>
            </a:r>
            <a:r>
              <a:rPr lang="az-Latn-AZ" sz="1600"/>
              <a:t>aşağıdakı kimi</a:t>
            </a:r>
            <a:r>
              <a:rPr lang="en-US" sz="1600"/>
              <a:t> olmalıdır</a:t>
            </a:r>
            <a:r>
              <a:rPr lang="az-Latn-AZ" sz="1600"/>
              <a:t>.</a:t>
            </a:r>
          </a:p>
          <a:p>
            <a:endParaRPr lang="az-Latn-AZ" sz="1600"/>
          </a:p>
          <a:p>
            <a:r>
              <a:rPr lang="en-US" sz="1600"/>
              <a:t>Bu nə edir?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currentAccessToken() → hazırda istifadə olunan token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delete() → token DB-dən silinir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Token silinən kimi → user çıxmış sayılır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78121-14B7-A860-33B3-6B37E1DD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77"/>
            <a:ext cx="3093988" cy="533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E2A52-EE00-3F0C-CA91-D0C2069D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540"/>
            <a:ext cx="1226926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A8569-61A3-5842-AC47-83EF970C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0" y="2752123"/>
            <a:ext cx="6918960" cy="41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4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Uğurlu çıxış.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72D77-2289-18F5-CBD1-84BE0BC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1055164"/>
            <a:ext cx="10013548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Çıxış etdikdən sonra bütün routlar eyni nəticəni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7FAC-91F3-CE78-2081-CA232524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845596"/>
            <a:ext cx="1002878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9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API sorğularına limit (rate limit) qoymaq üçündür.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perMinute(60) </a:t>
            </a:r>
            <a:r>
              <a:rPr lang="en-US"/>
              <a:t>→ 1 dəqiqədə maksimum 60 request</a:t>
            </a:r>
            <a:r>
              <a:rPr lang="az-Latn-AZ"/>
              <a:t>ə</a:t>
            </a:r>
            <a:r>
              <a:rPr lang="en-US"/>
              <a:t> icazə verir.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by($request-&gt;user()?-&gt;id ?: $request-&gt;ip()) </a:t>
            </a:r>
            <a:r>
              <a:rPr lang="en-US"/>
              <a:t>→ istifadəçi login olubsa </a:t>
            </a:r>
            <a:r>
              <a:rPr lang="en-US" b="1"/>
              <a:t>user ID</a:t>
            </a:r>
            <a:r>
              <a:rPr lang="en-US"/>
              <a:t>-yə görə, deyilsə </a:t>
            </a:r>
            <a:r>
              <a:rPr lang="en-US" b="1"/>
              <a:t>IP</a:t>
            </a:r>
            <a:r>
              <a:rPr lang="en-US"/>
              <a:t> ünvanına görə sayır.</a:t>
            </a:r>
            <a:endParaRPr lang="az-Latn-AZ"/>
          </a:p>
          <a:p>
            <a:endParaRPr lang="en-US"/>
          </a:p>
          <a:p>
            <a:r>
              <a:rPr lang="en-US"/>
              <a:t>Məqsəd API-ni flood, brute-force və abuse hücumlardan qorumaqdır.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 sz="1600"/>
              <a:t>Əgər</a:t>
            </a:r>
            <a:r>
              <a:rPr lang="az-Latn-AZ" sz="1600" b="1">
                <a:solidFill>
                  <a:srgbClr val="FF0000"/>
                </a:solidFill>
              </a:rPr>
              <a:t> </a:t>
            </a:r>
            <a:r>
              <a:rPr lang="en-US" sz="1600" b="1">
                <a:solidFill>
                  <a:srgbClr val="FF0000"/>
                </a:solidFill>
                <a:effectLst/>
                <a:latin typeface="CaskaydiaCove Nerd Font Mono"/>
              </a:rPr>
              <a:t>perMinute(60)</a:t>
            </a:r>
            <a:r>
              <a:rPr lang="az-Latn-AZ" sz="1600" b="1">
                <a:solidFill>
                  <a:srgbClr val="FF0000"/>
                </a:solidFill>
                <a:effectLst/>
                <a:latin typeface="CaskaydiaCove Nerd Font Mono"/>
              </a:rPr>
              <a:t> </a:t>
            </a:r>
            <a:r>
              <a:rPr lang="az-Latn-AZ" sz="1600"/>
              <a:t>metodunda 60 əvəzinə 1 </a:t>
            </a:r>
          </a:p>
          <a:p>
            <a:r>
              <a:rPr lang="az-Latn-AZ" sz="1600"/>
              <a:t>yazsaq, onda 1 dəqiqə içində 1 dən artıq </a:t>
            </a:r>
          </a:p>
          <a:p>
            <a:r>
              <a:rPr lang="az-Latn-AZ" sz="1600"/>
              <a:t>sorğu göndərə bilmirik və "</a:t>
            </a:r>
            <a:r>
              <a:rPr lang="az-Latn-AZ" sz="1600" b="1">
                <a:solidFill>
                  <a:schemeClr val="accent2"/>
                </a:solidFill>
              </a:rPr>
              <a:t>Too Many Attempts</a:t>
            </a:r>
            <a:r>
              <a:rPr lang="az-Latn-AZ" sz="1600"/>
              <a:t>",</a:t>
            </a:r>
          </a:p>
          <a:p>
            <a:r>
              <a:rPr lang="az-Latn-AZ" sz="1600"/>
              <a:t>xətası alırıq.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25858-A348-16A1-3B7D-FB44D92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71" y="2235200"/>
            <a:ext cx="747342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8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Flood — serverə çox qısa zamanda həddindən artıq sayda sorğu göndərərək onu yükləməkdir.</a:t>
            </a:r>
            <a:r>
              <a:rPr lang="az-Latn-AZ"/>
              <a:t> 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Brute-force — parol və ya tokeni ardıcıl çoxlu sınaqlarla tapmağa çalışmaqdır.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Abuse — sistemi nəzərdə tutulmayan və ya zərərli məqsədlərlə istismar etməkdir.</a:t>
            </a:r>
            <a:endParaRPr lang="az-Latn-AZ"/>
          </a:p>
          <a:p>
            <a:endParaRPr lang="az-Latn-AZ"/>
          </a:p>
          <a:p>
            <a:r>
              <a:rPr lang="en-US"/>
              <a:t>flood abuse‑un bir növüdür</a:t>
            </a:r>
            <a:r>
              <a:rPr lang="az-Latn-AZ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Flood → /api/login endpoint‑ini saniyədə 1000 dəfə vurmaq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Abuse → limiti keçməmək üçün müxtəlif hesablarla, müxtəlif IP-lərlə sistemi istismar etmək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7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RateLimiter::for('api', ...) </a:t>
            </a:r>
            <a:r>
              <a:rPr lang="en-US"/>
              <a:t>işləsin deyə routelarda </a:t>
            </a:r>
            <a:r>
              <a:rPr lang="en-US" b="1">
                <a:solidFill>
                  <a:srgbClr val="FF0000"/>
                </a:solidFill>
              </a:rPr>
              <a:t>throttle:api </a:t>
            </a:r>
            <a:r>
              <a:rPr lang="en-US"/>
              <a:t>middleware-i aktiv edilməlidir.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25EE2-8265-F5EB-F488-460489B0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60" y="528320"/>
            <a:ext cx="767034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6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login olaq.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887B4-4679-98D8-3FD2-45C85AB3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94" y="1340642"/>
            <a:ext cx="9998306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23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Yeni model </a:t>
            </a:r>
            <a:r>
              <a:rPr lang="az-Latn-AZ"/>
              <a:t>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F4276-2D8B-1E4D-E6CC-7380D205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756"/>
            <a:ext cx="12192000" cy="2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istifadəçilərin yaratdığı şəkillər haqqında bütün texniki və mənbə məlumatlarını saxlayan bir cədvəl yaradır.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16087-2A39-BC70-9122-4258384E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50"/>
            <a:ext cx="12192000" cy="55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5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5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$table-&gt;id() </a:t>
            </a:r>
            <a:r>
              <a:rPr lang="en-US"/>
              <a:t>→ hər qeyd üçün unikal primary key əlavə edir.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user_id </a:t>
            </a:r>
            <a:r>
              <a:rPr lang="en-US"/>
              <a:t>→ şəkli yaradan istifadəçini göstərir və users cədvəlinə bağlıdır.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cascadeOnDelete() </a:t>
            </a:r>
            <a:r>
              <a:rPr lang="en-US"/>
              <a:t>→ user silinərsə, ona aid şəkillər də avtomatik silinir.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image_path </a:t>
            </a:r>
            <a:r>
              <a:rPr lang="en-US"/>
              <a:t>→ serverdə saxlanan şəkilin fiziki yoludur.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generated_prompt </a:t>
            </a:r>
            <a:r>
              <a:rPr lang="en-US"/>
              <a:t>→ şəkilin yaradıldığı </a:t>
            </a:r>
            <a:r>
              <a:rPr lang="az-Latn-AZ"/>
              <a:t>süni intellekt (</a:t>
            </a:r>
            <a:r>
              <a:rPr lang="en-US"/>
              <a:t>AI</a:t>
            </a:r>
            <a:r>
              <a:rPr lang="az-Latn-AZ"/>
              <a:t>) </a:t>
            </a:r>
            <a:r>
              <a:rPr lang="en-US"/>
              <a:t>prompt mətnini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original_filename </a:t>
            </a:r>
            <a:r>
              <a:rPr lang="en-US"/>
              <a:t>→ istifadəçinin yüklədiyi orijinal fayl adıdır.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file_size </a:t>
            </a:r>
            <a:r>
              <a:rPr lang="en-US"/>
              <a:t>→ şəkilin baytla ölçüsünü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mime_type </a:t>
            </a:r>
            <a:r>
              <a:rPr lang="en-US"/>
              <a:t>→ faylın tipini göstərir (məs: image/png).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timestamps() </a:t>
            </a:r>
            <a:r>
              <a:rPr lang="en-US"/>
              <a:t>→ created_at və updated_at tarixlərini avtomatik saxlayır.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896582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0B72F-D6A7-E16D-EE70-20263C44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2487848"/>
            <a:ext cx="12093988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7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91F88-4080-F436-58F7-EAA93B26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617399"/>
            <a:ext cx="1200254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prompt-generations üçün yalnız siyahılama (index) və yeni məlumat yaratma (store) API endpoint-lərini avtomatik yaradır.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BA87F8-7812-4DF3-1CA9-97C7C200B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32" y="1158240"/>
            <a:ext cx="9497367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19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$fillable </a:t>
            </a:r>
            <a:r>
              <a:rPr lang="en-US"/>
              <a:t>— modelə yalnız bu sahələrin təhlükəsiz şəkildə </a:t>
            </a:r>
            <a:r>
              <a:rPr lang="en-US" b="1"/>
              <a:t>create() </a:t>
            </a:r>
            <a:r>
              <a:rPr lang="en-US"/>
              <a:t>və </a:t>
            </a:r>
            <a:r>
              <a:rPr lang="en-US" b="1"/>
              <a:t>update() </a:t>
            </a:r>
            <a:r>
              <a:rPr lang="en-US"/>
              <a:t>ilə yazılmasına icazə verir.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user() </a:t>
            </a:r>
            <a:r>
              <a:rPr lang="en-US"/>
              <a:t>metodu</a:t>
            </a:r>
            <a:r>
              <a:rPr lang="en-US" b="1"/>
              <a:t> </a:t>
            </a:r>
            <a:r>
              <a:rPr lang="en-US"/>
              <a:t>— </a:t>
            </a:r>
            <a:r>
              <a:rPr lang="en-US" b="1"/>
              <a:t>ImageGeneration</a:t>
            </a:r>
            <a:r>
              <a:rPr lang="en-US"/>
              <a:t> modelinin hansı istifadəçiyə aid olduğunu göstərən əlaqəni qurur.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BelongsTo</a:t>
            </a:r>
            <a:r>
              <a:rPr lang="en-US"/>
              <a:t> — hər bir </a:t>
            </a:r>
            <a:r>
              <a:rPr lang="en-US" b="1"/>
              <a:t>image_generation </a:t>
            </a:r>
            <a:r>
              <a:rPr lang="en-US"/>
              <a:t>qeydi bir user-a məxsusdur deməkdir.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D7C0-7655-F96B-1205-DA959811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70" y="0"/>
            <a:ext cx="6872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059680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/>
              <a:t>Bu metod istifadəçinin yaratdığı bütün şəkilləri (image_generations) rahat şəkildə əldə etmək üçün User–ImageGeneration one-to-many əlaqəsini qurur.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FD286-B7CE-0B5E-AF22-FA31EB1D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55" y="0"/>
            <a:ext cx="698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4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composer require openai-php/client </a:t>
            </a:r>
            <a:r>
              <a:rPr lang="en-US"/>
              <a:t>→ OpenAI API ilə PHP üzərindən əlaqə qurmaq üçün rəsmi olmayan, amma çox məşhur bir client-i yükləyir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Composer avtomatik olaraq paketi </a:t>
            </a:r>
            <a:r>
              <a:rPr lang="en-US" b="1"/>
              <a:t>vendor/</a:t>
            </a:r>
            <a:r>
              <a:rPr lang="en-US"/>
              <a:t> qovluğuna əlavə edir və </a:t>
            </a:r>
            <a:r>
              <a:rPr lang="en-US" b="1"/>
              <a:t>composer.json</a:t>
            </a:r>
            <a:r>
              <a:rPr lang="en-US"/>
              <a:t>-u yeniləyir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Sonra bu paketlə </a:t>
            </a:r>
            <a:r>
              <a:rPr lang="en-US" b="1"/>
              <a:t>text, image, prompt, chat </a:t>
            </a:r>
            <a:r>
              <a:rPr lang="en-US"/>
              <a:t>və s. OpenAI funksiyalarını Laravel-də istifadə edə biləcəksən</a:t>
            </a:r>
          </a:p>
          <a:p>
            <a:endParaRPr lang="en-US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0C40E-D386-1E74-5EC3-B3E6B338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3794495"/>
            <a:ext cx="11781541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845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B7EAC-4855-47E4-D9F4-FEEC8005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089457"/>
            <a:ext cx="11720576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3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820373" cy="200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Bu kod </a:t>
            </a:r>
            <a:r>
              <a:rPr lang="en-US" sz="1400" b="1"/>
              <a:t>config/services.php </a:t>
            </a:r>
            <a:r>
              <a:rPr lang="en-US" sz="1400"/>
              <a:t>faylında OpenAI xidmətinin konfiqurasiyasını mərkəzləşdirilmiş şəkildə saxlamaq üçündür. 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 b="1"/>
              <a:t>OPENAI_API_KEY </a:t>
            </a:r>
            <a:r>
              <a:rPr lang="en-US" sz="1400"/>
              <a:t>dəyərini </a:t>
            </a:r>
            <a:r>
              <a:rPr lang="en-US" sz="1400" b="1"/>
              <a:t>.env </a:t>
            </a:r>
            <a:r>
              <a:rPr lang="en-US" sz="1400"/>
              <a:t>faylından oxuyaraq OpenAI API-yə təhlükəsiz və rahat giriş təmin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B31DA-E50F-5BE0-BEE9-9499929B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73" y="0"/>
            <a:ext cx="7371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7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OpenAiService.php</a:t>
            </a:r>
            <a:r>
              <a:rPr lang="az-Latn-AZ" b="1"/>
              <a:t> </a:t>
            </a:r>
            <a:r>
              <a:rPr lang="az-Latn-AZ"/>
              <a:t>adında </a:t>
            </a:r>
            <a:r>
              <a:rPr lang="az-Latn-AZ" b="1"/>
              <a:t>class</a:t>
            </a:r>
            <a:r>
              <a:rPr lang="az-Latn-AZ"/>
              <a:t> yaradırıq. Bu klası </a:t>
            </a:r>
            <a:r>
              <a:rPr lang="az-Latn-AZ" b="1">
                <a:solidFill>
                  <a:srgbClr val="FF0000"/>
                </a:solidFill>
              </a:rPr>
              <a:t>php artisan make:class Services</a:t>
            </a:r>
            <a:r>
              <a:rPr lang="en-US" b="1">
                <a:solidFill>
                  <a:srgbClr val="FF0000"/>
                </a:solidFill>
              </a:rPr>
              <a:t>/ OpenAiService </a:t>
            </a:r>
            <a:r>
              <a:rPr lang="az-Latn-AZ"/>
              <a:t>yazaraqda yarada bilərdik ancaq mənim hal-hazırda istifadə etdiyim laravel versiyası </a:t>
            </a:r>
            <a:r>
              <a:rPr lang="az-Latn-AZ" b="1"/>
              <a:t>10</a:t>
            </a:r>
            <a:r>
              <a:rPr lang="az-Latn-AZ"/>
              <a:t> olduğu üçün məndə həmin əmr işləmir. </a:t>
            </a:r>
            <a:r>
              <a:rPr lang="az-Latn-AZ" b="1"/>
              <a:t>11</a:t>
            </a:r>
            <a:r>
              <a:rPr lang="az-Latn-AZ"/>
              <a:t> və üstü laravel versiyası lazımdır bunun üçün.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OpenAiService</a:t>
            </a:r>
            <a:r>
              <a:rPr lang="en-US"/>
              <a:t> class-ının məqsədi </a:t>
            </a:r>
            <a:r>
              <a:rPr lang="en-US" b="1"/>
              <a:t>OpenAI API </a:t>
            </a:r>
            <a:r>
              <a:rPr lang="en-US"/>
              <a:t>ilə əlaqəni mərkəzləşdirilmiş şəkildə idarə etmək və süni intellekt əməliyyatlarının (prompt göndərmə, cavab alma) məntiqini controller-lərdən ayırmaqdır. Bu yanaşma kodun daha təmiz, təkrar istifadə oluna bilən və test edilə bilən olmasını təmin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FEF51-62D7-BC62-9D4A-2699844C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2940062"/>
            <a:ext cx="4348480" cy="39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328063" cy="485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Həmin faylda belə bir kodumuz olacaq.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slayddan bu koddu hissə hissə analiz edək.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ru-RU" sz="1600"/>
              <a:t>Bu kodun məqsədi, istifadəçi mesaj və şəkil göndərdikdən sonra, modelin şəkili analiz edərək detallı prompt yaratmasından ibarətdir ki, AI image generation üçün istifadə oluna bilsin</a:t>
            </a:r>
          </a:p>
          <a:p>
            <a:pPr>
              <a:lnSpc>
                <a:spcPct val="150000"/>
              </a:lnSpc>
            </a:pP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0A358-8778-9FBE-309F-DFCBB576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063" y="0"/>
            <a:ext cx="786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23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Hal-hazır da gördüyünüz kodların məqsədi yüklənmiş şəkli OpenAI-yə göndərilə bilən formaya salmaq və OpenAI client-ini yaratmaqdır.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1) </a:t>
            </a:r>
            <a:r>
              <a:rPr lang="en-US" sz="1200"/>
              <a:t>Yüklənmiş şəkili</a:t>
            </a:r>
            <a:r>
              <a:rPr lang="az-Latn-AZ" sz="1200"/>
              <a:t>,</a:t>
            </a:r>
            <a:r>
              <a:rPr lang="en-US" sz="1200"/>
              <a:t> binary Base64 string formasına çevirir ki, API-yə mətn kimi göndərilə bilsin.</a:t>
            </a:r>
            <a:endParaRPr lang="az-Latn-AZ" sz="1200"/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$image-&gt;getPathname() </a:t>
            </a:r>
            <a:r>
              <a:rPr lang="en-US" sz="1200"/>
              <a:t>→ serverdə şəkilin müvəqqəti saxlandığı real yol</a:t>
            </a:r>
            <a:r>
              <a:rPr lang="az-Latn-AZ" sz="120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Məsələn: </a:t>
            </a:r>
            <a:r>
              <a:rPr lang="az-Latn-AZ" sz="1200" b="1" i="1"/>
              <a:t>C:\laragon\www\laravelAPI\storage\temp\abc123.jpg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file_get_contents(...) </a:t>
            </a:r>
            <a:r>
              <a:rPr lang="en-US" sz="1200"/>
              <a:t>→ şəkilin raw binary datasını oxuyur</a:t>
            </a:r>
            <a:r>
              <a:rPr lang="az-Latn-AZ" sz="120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 b="1">
                <a:solidFill>
                  <a:srgbClr val="00B050"/>
                </a:solidFill>
              </a:rPr>
              <a:t>Şəkilin raw binary datası (</a:t>
            </a:r>
            <a:r>
              <a:rPr lang="en-US" sz="1200" b="1">
                <a:solidFill>
                  <a:srgbClr val="0070C0"/>
                </a:solidFill>
              </a:rPr>
              <a:t>b</a:t>
            </a:r>
            <a:r>
              <a:rPr lang="az-Latn-AZ" sz="1200" b="1">
                <a:solidFill>
                  <a:srgbClr val="0070C0"/>
                </a:solidFill>
              </a:rPr>
              <a:t>inary data yaxud </a:t>
            </a:r>
            <a:r>
              <a:rPr lang="en-US" sz="1200" b="1">
                <a:solidFill>
                  <a:srgbClr val="0070C0"/>
                </a:solidFill>
              </a:rPr>
              <a:t>raw binary</a:t>
            </a:r>
            <a:r>
              <a:rPr lang="az-Latn-AZ" sz="1200" b="1">
                <a:solidFill>
                  <a:srgbClr val="0070C0"/>
                </a:solidFill>
              </a:rPr>
              <a:t> — məlumatın özüdür; bit, hex və base64 isə onun fərqli göstərim və kodlama formalarıdır</a:t>
            </a:r>
            <a:r>
              <a:rPr lang="az-Latn-AZ" sz="1200" b="1">
                <a:solidFill>
                  <a:srgbClr val="00B050"/>
                </a:solidFill>
              </a:rPr>
              <a:t>) nədir?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/>
              <a:t>Şəkil faylı (.jpg, .png və s.) əslində mətndən ibarət deyil. Şəkil, 0 və 1-lərdən ibarət bayt axınıdır. O, kompüter üçün mənalıdır ancaq insan üçün oxunmazdır.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 b="1"/>
              <a:t>file_get_contents($imagePath) </a:t>
            </a:r>
            <a:r>
              <a:rPr lang="az-Latn-AZ" sz="1200"/>
              <a:t>nəticəsi PHP string-dir, amma içində ASCII mətni yox, aşağıdakı kimi hexadecimal formada (insan üçün oxuna bilən variant) şeylər var: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lvl="2">
              <a:lnSpc>
                <a:spcPct val="150000"/>
              </a:lnSpc>
            </a:pPr>
            <a:r>
              <a:rPr lang="az-Latn-AZ" sz="1200"/>
              <a:t>Məsələn: FF D8 → JPEG başladığını bildirir</a:t>
            </a:r>
            <a:br>
              <a:rPr lang="az-Latn-AZ" sz="1200"/>
            </a:br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az-Latn-AZ" sz="1200"/>
              <a:t>Şəkil, binary bit formasında isə belə olur: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200"/>
              <a:t>Əgər bu metodu ekrana çap etsək onda terminalda yaxud browserdə </a:t>
            </a:r>
            <a:br>
              <a:rPr lang="az-Latn-AZ" sz="1200"/>
            </a:br>
            <a:r>
              <a:rPr lang="en-US" sz="1200"/>
              <a:t>belə qəribə simvollar, boşluqlar görərik. Çünki brauzer binary datanı </a:t>
            </a:r>
            <a:br>
              <a:rPr lang="az-Latn-AZ" sz="1200"/>
            </a:br>
            <a:r>
              <a:rPr lang="en-US" sz="1200"/>
              <a:t>mətn kimi oxuya bilmir</a:t>
            </a:r>
            <a:r>
              <a:rPr lang="az-Latn-AZ" sz="1200"/>
              <a:t>: </a:t>
            </a:r>
            <a:r>
              <a:rPr lang="en-US" sz="1200" b="1">
                <a:solidFill>
                  <a:srgbClr val="FF0000"/>
                </a:solidFill>
              </a:rPr>
              <a:t>echo file_get_contents($imagePath);</a:t>
            </a:r>
            <a:endParaRPr lang="az-Latn-AZ" sz="1200" b="1">
              <a:solidFill>
                <a:srgbClr val="FF0000"/>
              </a:solidFill>
            </a:endParaRPr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E1DF7-6ECB-83C4-D3EC-0A0F8DCD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39A23A-42EF-E7F2-47BA-3B679D54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30"/>
            <a:ext cx="6320118" cy="511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4A9C0-69B0-17B1-145A-90FA5060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38" y="3124173"/>
            <a:ext cx="3040643" cy="609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519F5-4A87-1A64-5C42-EFFC8BCB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238" y="4689534"/>
            <a:ext cx="3139712" cy="54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C58D7-984B-10F2-6496-54DFC49E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238" y="6325783"/>
            <a:ext cx="1966130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03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base64_encode(...) </a:t>
            </a:r>
            <a:r>
              <a:rPr lang="en-US"/>
              <a:t>→ Base64-ə çevirəndə isə, Binary data, mətnə uyğun simvollara çevrilir.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r>
              <a:rPr lang="en-US"/>
              <a:t>HTTP JSON request</a:t>
            </a:r>
            <a:r>
              <a:rPr lang="az-Latn-AZ"/>
              <a:t> ilə,</a:t>
            </a:r>
            <a:r>
              <a:rPr lang="en-US"/>
              <a:t> binary</a:t>
            </a:r>
            <a:r>
              <a:rPr lang="az-Latn-AZ"/>
              <a:t> data</a:t>
            </a:r>
            <a:r>
              <a:rPr lang="en-US"/>
              <a:t> göndərmək olmur </a:t>
            </a:r>
            <a:r>
              <a:rPr lang="az-Latn-AZ"/>
              <a:t>buna görədə</a:t>
            </a:r>
            <a:r>
              <a:rPr lang="en-US"/>
              <a:t> Base64 istifadə edilir.</a:t>
            </a:r>
            <a:r>
              <a:rPr lang="az-Latn-AZ"/>
              <a:t> “Binary göndərmək olmur” deyəndə raw binary data nəzərdə tutulur; ona görə şəkil Base64-ə çevrilir və /9j/4AAQ... kimi mətn string şəklində JSON-da göndərilir.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D39D1-30FF-BB36-1A34-180BA38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73EEB-3270-A018-E168-97FB973B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90"/>
            <a:ext cx="5502117" cy="4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5E80D-5BDC-9702-E752-18BF6EEC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3401"/>
            <a:ext cx="5243014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502964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2) Bu metod ilə şəklin tipini (formatını) öyrənirik.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Çünki OpenAI-yə şəkli bu qayda mime tipi ilə göndərilməlidir: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77B7C-CD49-C5A1-176E-1E796322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989F3-5DAB-B7A9-7356-5F20CFDE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83573" cy="5029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E918C4-6967-43D3-2943-D30F09FF9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72368"/>
              </p:ext>
            </p:extLst>
          </p:nvPr>
        </p:nvGraphicFramePr>
        <p:xfrm>
          <a:off x="314960" y="985696"/>
          <a:ext cx="3591560" cy="1463040"/>
        </p:xfrm>
        <a:graphic>
          <a:graphicData uri="http://schemas.openxmlformats.org/drawingml/2006/table">
            <a:tbl>
              <a:tblPr/>
              <a:tblGrid>
                <a:gridCol w="1795780">
                  <a:extLst>
                    <a:ext uri="{9D8B030D-6E8A-4147-A177-3AD203B41FA5}">
                      <a16:colId xmlns:a16="http://schemas.microsoft.com/office/drawing/2014/main" val="2869040315"/>
                    </a:ext>
                  </a:extLst>
                </a:gridCol>
                <a:gridCol w="1795780">
                  <a:extLst>
                    <a:ext uri="{9D8B030D-6E8A-4147-A177-3AD203B41FA5}">
                      <a16:colId xmlns:a16="http://schemas.microsoft.com/office/drawing/2014/main" val="2259768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Fayl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MIME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70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jpg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image/jpeg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00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222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54331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E874A05-C654-11D1-3604-48D73D2C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8287"/>
            <a:ext cx="2933954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2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05927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en-US"/>
              <a:t>Bu kod OpenAI -nin API -si ilə danışacaq client obyektini yaratmaqdır.</a:t>
            </a:r>
            <a:endParaRPr lang="az-Latn-AZ"/>
          </a:p>
          <a:p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Factory() </a:t>
            </a:r>
            <a:r>
              <a:rPr lang="en-US"/>
              <a:t>→ OpenAI client generator-udur</a:t>
            </a:r>
            <a:br>
              <a:rPr lang="az-Latn-AZ"/>
            </a:b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withApiKey(...) </a:t>
            </a:r>
            <a:r>
              <a:rPr lang="az-Latn-AZ"/>
              <a:t>→ </a:t>
            </a:r>
            <a:r>
              <a:rPr lang="az-Latn-AZ" b="1"/>
              <a:t>.env </a:t>
            </a:r>
            <a:r>
              <a:rPr lang="az-Latn-AZ"/>
              <a:t>faylında olan API key-i götürür: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make() </a:t>
            </a:r>
            <a:r>
              <a:rPr lang="az-Latn-AZ"/>
              <a:t>→ hazır OpenAI client qaytarır</a:t>
            </a:r>
            <a:br>
              <a:rPr lang="az-Latn-AZ"/>
            </a:br>
            <a:br>
              <a:rPr lang="az-Latn-AZ"/>
            </a:b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174A3-61F2-28FF-BE3D-5E7FC3E8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0533" cy="1005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B6C5C-67A6-DBA7-DAF5-A447F09C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E8D73-AAC3-5431-ACBC-08A588E6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0595"/>
            <a:ext cx="2979678" cy="80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047B2-9AC3-C7B8-B292-73FCAB370A5D}"/>
              </a:ext>
            </a:extLst>
          </p:cNvPr>
          <p:cNvSpPr txBox="1"/>
          <p:nvPr/>
        </p:nvSpPr>
        <p:spPr>
          <a:xfrm>
            <a:off x="43737" y="5544473"/>
            <a:ext cx="587188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>
                <a:solidFill>
                  <a:srgbClr val="0070C0"/>
                </a:solidFill>
              </a:rPr>
              <a:t>$client </a:t>
            </a:r>
            <a:r>
              <a:rPr lang="az-Latn-AZ"/>
              <a:t>dəyişkəninin içində </a:t>
            </a:r>
            <a:r>
              <a:rPr lang="ru-RU"/>
              <a:t>OpenAI client obyekti</a:t>
            </a:r>
            <a:r>
              <a:rPr lang="az-Latn-AZ"/>
              <a:t> var.</a:t>
            </a:r>
            <a:r>
              <a:rPr lang="ru-RU"/>
              <a:t> </a:t>
            </a:r>
            <a:r>
              <a:rPr lang="az-Latn-AZ"/>
              <a:t>Y</a:t>
            </a:r>
            <a:r>
              <a:rPr lang="ru-RU"/>
              <a:t>əni PHP-də bir obyekt və içində API-ə qoşulmaq üçün lazım olan </a:t>
            </a:r>
            <a:r>
              <a:rPr lang="ru-RU" b="1"/>
              <a:t>konfiqurasiyalar</a:t>
            </a:r>
            <a:r>
              <a:rPr lang="ru-RU"/>
              <a:t>, </a:t>
            </a:r>
            <a:r>
              <a:rPr lang="ru-RU" b="1"/>
              <a:t>metodlar</a:t>
            </a:r>
            <a:r>
              <a:rPr lang="ru-RU"/>
              <a:t> və </a:t>
            </a:r>
            <a:r>
              <a:rPr lang="ru-RU" b="1"/>
              <a:t>property</a:t>
            </a:r>
            <a:r>
              <a:rPr lang="ru-RU"/>
              <a:t>-lər var.</a:t>
            </a:r>
          </a:p>
        </p:txBody>
      </p:sp>
    </p:spTree>
    <p:extLst>
      <p:ext uri="{BB962C8B-B14F-4D97-AF65-F5344CB8AC3E}">
        <p14:creationId xmlns:p14="http://schemas.microsoft.com/office/powerpoint/2010/main" val="41592582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Əgər </a:t>
            </a:r>
            <a:r>
              <a:rPr lang="az-Latn-AZ"/>
              <a:t>biz</a:t>
            </a:r>
            <a:r>
              <a:rPr lang="en-US"/>
              <a:t> bu</a:t>
            </a:r>
            <a:r>
              <a:rPr lang="az-Latn-AZ"/>
              <a:t> dəyişkəni</a:t>
            </a:r>
            <a:r>
              <a:rPr lang="en-US"/>
              <a:t> </a:t>
            </a:r>
            <a:r>
              <a:rPr lang="en-US" b="1"/>
              <a:t>print_r($client) </a:t>
            </a:r>
            <a:r>
              <a:rPr lang="en-US"/>
              <a:t>və ya </a:t>
            </a:r>
            <a:r>
              <a:rPr lang="en-US" b="1"/>
              <a:t>var_dump($client) </a:t>
            </a:r>
            <a:r>
              <a:rPr lang="en-US"/>
              <a:t>etsə</a:t>
            </a:r>
            <a:r>
              <a:rPr lang="az-Latn-AZ"/>
              <a:t>k</a:t>
            </a:r>
            <a:r>
              <a:rPr lang="en-US"/>
              <a:t>, real data belə görünəcək: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D6B6B-3751-CC56-08C8-6088C36A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98"/>
            <a:ext cx="5303980" cy="557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B797B-D79B-6A08-6D65-6497445D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56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4) Bu </a:t>
            </a:r>
            <a:r>
              <a:rPr lang="en-US" sz="1400"/>
              <a:t>kod OpenAI-nin </a:t>
            </a:r>
            <a:r>
              <a:rPr lang="en-US" sz="1400" b="1"/>
              <a:t>GPT-4o</a:t>
            </a:r>
            <a:r>
              <a:rPr lang="en-US" sz="1400"/>
              <a:t> modelinə bir “chat” sorğusu </a:t>
            </a:r>
            <a:r>
              <a:rPr lang="az-Latn-AZ" sz="1400"/>
              <a:t>yaradaraq </a:t>
            </a:r>
            <a:r>
              <a:rPr lang="en-US" sz="1400"/>
              <a:t>şəkil </a:t>
            </a:r>
            <a:r>
              <a:rPr lang="az-Latn-AZ" sz="1400"/>
              <a:t>göndərir</a:t>
            </a:r>
            <a:r>
              <a:rPr lang="en-US" sz="1400"/>
              <a:t> və</a:t>
            </a:r>
            <a:r>
              <a:rPr lang="az-Latn-AZ" sz="1400"/>
              <a:t> geriyə</a:t>
            </a:r>
            <a:r>
              <a:rPr lang="en-US" sz="1400"/>
              <a:t> analiz edilmiş mətn cavabı qaytarır:</a:t>
            </a:r>
            <a:endParaRPr lang="az-Latn-AZ" sz="1400"/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chat() </a:t>
            </a:r>
            <a:r>
              <a:rPr lang="en-US" sz="1400"/>
              <a:t>→ Chat API-ni çağırmaq üçün </a:t>
            </a:r>
            <a:r>
              <a:rPr lang="az-Latn-AZ" sz="1400"/>
              <a:t>istifadə edilən </a:t>
            </a:r>
            <a:r>
              <a:rPr lang="en-US" sz="1400"/>
              <a:t>metod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create([...]) </a:t>
            </a:r>
            <a:r>
              <a:rPr lang="en-US" sz="1400"/>
              <a:t>→ yeni chat sorğusu yaradır və serverə göndərir</a:t>
            </a:r>
            <a:r>
              <a:rPr lang="az-Latn-AZ" sz="1400"/>
              <a:t>: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 metod içərisindəki array isə, sorğu parametrləridir.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'model' =&gt; 'gpt-4o’</a:t>
            </a:r>
            <a:r>
              <a:rPr lang="en-US" sz="1400"/>
              <a:t> : </a:t>
            </a:r>
            <a:r>
              <a:rPr lang="az-Latn-AZ" sz="1400"/>
              <a:t>h</a:t>
            </a:r>
            <a:r>
              <a:rPr lang="en-US" sz="1400"/>
              <a:t>ansı modeldən istifadə olunacağını göstərir</a:t>
            </a:r>
            <a:endParaRPr lang="az-Latn-AZ" sz="1400"/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az-Latn-AZ" sz="1400" b="1"/>
              <a:t>'messages' =&gt; [...] </a:t>
            </a:r>
            <a:r>
              <a:rPr lang="az-Latn-AZ" sz="1400"/>
              <a:t>: Chat mesajları massiv şəklində verilir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169F8-9B1D-EABF-D03B-8C52AC16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2773326"/>
            <a:ext cx="6096528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7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E809-1D76-DE16-E2D1-C9C747EA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449745"/>
            <a:ext cx="12002540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74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3198753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2400"/>
              <a:t>B</a:t>
            </a:r>
            <a:r>
              <a:rPr lang="en-US" sz="2400"/>
              <a:t>u FormRequest</a:t>
            </a:r>
            <a:r>
              <a:rPr lang="az-Latn-AZ" sz="2400"/>
              <a:t>,</a:t>
            </a:r>
            <a:r>
              <a:rPr lang="en-US" sz="2400"/>
              <a:t> istifadəçidən göndərilən şəkil faylının şərtlərə uyğun</a:t>
            </a:r>
            <a:r>
              <a:rPr lang="az-Latn-AZ" sz="2400"/>
              <a:t>luğunu yoxlayır.</a:t>
            </a:r>
            <a:endParaRPr lang="ru-RU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62A70-CB78-D556-99CB-0A1CD40C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53" y="0"/>
            <a:ext cx="8993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90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</a:t>
            </a:r>
            <a:r>
              <a:rPr lang="az-Latn-AZ"/>
              <a:t>,</a:t>
            </a:r>
            <a:r>
              <a:rPr lang="en-US"/>
              <a:t> API-dən qaytarılacaq </a:t>
            </a:r>
            <a:r>
              <a:rPr lang="en-US" b="1" i="1"/>
              <a:t>image generation cavabını </a:t>
            </a:r>
            <a:r>
              <a:rPr lang="en-US"/>
              <a:t>standart və kontrollu JSON forma</a:t>
            </a:r>
            <a:r>
              <a:rPr lang="az-Latn-AZ"/>
              <a:t>tına</a:t>
            </a:r>
            <a:r>
              <a:rPr lang="en-US"/>
              <a:t> salmaq üçün Resource </a:t>
            </a:r>
            <a:r>
              <a:rPr lang="az-Latn-AZ"/>
              <a:t>klası</a:t>
            </a:r>
            <a:r>
              <a:rPr lang="en-US"/>
              <a:t> yaradır.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280BA-6EC4-F5F3-326F-AF2E6B0C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2457366"/>
            <a:ext cx="10950889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86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controller istifadəçinin yüklədiyi şəkli qəbul edi</a:t>
            </a:r>
            <a:r>
              <a:rPr lang="az-Latn-AZ"/>
              <a:t>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OpenAI vasitəsilə həmin şəkildən prompt generasiya etdirir. </a:t>
            </a:r>
            <a:endParaRPr lang="az-Latn-AZ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Daha sonra şəklin məlumatlarını və generasiya olunmuş prompt-u bazaya yazır və API response kimi qaytarır.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7AA10-CDCA-4032-7025-1D76C368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98" y="2103120"/>
            <a:ext cx="7904801" cy="475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1A006-175B-82BB-F487-0CF5CFC82DC9}"/>
              </a:ext>
            </a:extLst>
          </p:cNvPr>
          <p:cNvSpPr txBox="1"/>
          <p:nvPr/>
        </p:nvSpPr>
        <p:spPr>
          <a:xfrm>
            <a:off x="-1" y="2442756"/>
            <a:ext cx="42871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/>
              <a:t>Hal-hazırki kodun ümumi məntiqi belədir</a:t>
            </a:r>
            <a:r>
              <a:rPr lang="ru-RU" sz="1600"/>
              <a:t>: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sz="1600"/>
              <a:t>İstifadəçi şəkil göndərir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ru-RU" sz="1600"/>
              <a:t>OpenAI şəkli analiz edib prompt qaytarır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H</a:t>
            </a:r>
            <a:r>
              <a:rPr lang="ru-RU" sz="1600"/>
              <a:t>amısı DB-yə yazılır → </a:t>
            </a:r>
            <a:endParaRPr lang="az-Latn-AZ" sz="16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N</a:t>
            </a:r>
            <a:r>
              <a:rPr lang="ru-RU" sz="1600"/>
              <a:t>əticə </a:t>
            </a:r>
            <a:r>
              <a:rPr lang="az-Latn-AZ" sz="1600"/>
              <a:t>DB-dən </a:t>
            </a:r>
            <a:r>
              <a:rPr lang="ru-RU" sz="1600"/>
              <a:t>API olaraq geri qaytarılır</a:t>
            </a:r>
            <a:r>
              <a:rPr lang="az-Latn-AZ" sz="1600"/>
              <a:t>.</a:t>
            </a:r>
          </a:p>
          <a:p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50341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Həmin kodu hissə-hissə analiz edək.</a:t>
            </a:r>
            <a:endParaRPr lang="en-US" sz="1600"/>
          </a:p>
          <a:p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Ilk olaraq </a:t>
            </a:r>
            <a:r>
              <a:rPr lang="az-Latn-AZ" sz="1600"/>
              <a:t>sağ üst şəkildəki kimi yazmalıyıq postman proqramında.</a:t>
            </a:r>
          </a:p>
          <a:p>
            <a:pPr>
              <a:lnSpc>
                <a:spcPct val="150000"/>
              </a:lnSpc>
            </a:pPr>
            <a:r>
              <a:rPr lang="az-Latn-AZ" sz="1600"/>
              <a:t>Burada </a:t>
            </a:r>
            <a:r>
              <a:rPr lang="az-Latn-AZ" sz="1600" b="1">
                <a:solidFill>
                  <a:schemeClr val="accent2"/>
                </a:solidFill>
              </a:rPr>
              <a:t>xəta</a:t>
            </a:r>
            <a:r>
              <a:rPr lang="az-Latn-AZ" sz="1600"/>
              <a:t> almağımızın səbəbi şəkil seçmədiyimiz üçün.</a:t>
            </a:r>
          </a:p>
          <a:p>
            <a:pPr>
              <a:lnSpc>
                <a:spcPct val="150000"/>
              </a:lnSpc>
            </a:pPr>
            <a:r>
              <a:rPr lang="az-Latn-AZ" sz="1600" b="1"/>
              <a:t>GeneratePromptRequest.php </a:t>
            </a:r>
            <a:r>
              <a:rPr lang="az-Latn-AZ" sz="1600"/>
              <a:t>faylında yazdığımız kodlar</a:t>
            </a:r>
          </a:p>
          <a:p>
            <a:pPr>
              <a:lnSpc>
                <a:spcPct val="150000"/>
              </a:lnSpc>
            </a:pPr>
            <a:r>
              <a:rPr lang="az-Latn-AZ" sz="1600"/>
              <a:t>bizdən şəkil yükləməyimizi tələb edir. Həmin şəkil hələki </a:t>
            </a:r>
          </a:p>
          <a:p>
            <a:pPr>
              <a:lnSpc>
                <a:spcPct val="150000"/>
              </a:lnSpc>
            </a:pPr>
            <a:r>
              <a:rPr lang="az-Latn-AZ" sz="1600"/>
              <a:t>istifadə edilməyəcək ancaq biz yenədə yükləyək ki, kodun </a:t>
            </a:r>
          </a:p>
          <a:p>
            <a:pPr>
              <a:lnSpc>
                <a:spcPct val="150000"/>
              </a:lnSpc>
            </a:pPr>
            <a:r>
              <a:rPr lang="az-Latn-AZ" sz="1600"/>
              <a:t>analizinə dəvam edə bilək.</a:t>
            </a:r>
          </a:p>
          <a:p>
            <a:endParaRPr lang="az-Latn-AZ" sz="1600"/>
          </a:p>
          <a:p>
            <a:pPr marL="342900" indent="-342900">
              <a:buAutoNum type="arabicParenR"/>
            </a:pPr>
            <a:r>
              <a:rPr lang="az-Latn-AZ" sz="1600" b="1">
                <a:solidFill>
                  <a:srgbClr val="FF0000"/>
                </a:solidFill>
              </a:rPr>
              <a:t>$user = $request-&gt;user(); </a:t>
            </a:r>
            <a:r>
              <a:rPr lang="az-Latn-AZ" sz="1600"/>
              <a:t>kodu ilə giriş etmiş istifadəçini </a:t>
            </a:r>
            <a:br>
              <a:rPr lang="az-Latn-AZ" sz="1600"/>
            </a:br>
            <a:r>
              <a:rPr lang="az-Latn-AZ" sz="1600"/>
              <a:t>əldə edirik. Sağ aşağı şəkil.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46D51-3901-F59A-C5E0-3CA6889E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0"/>
            <a:ext cx="5648960" cy="286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023E6-1514-3731-A365-B10A610E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40" y="3382611"/>
            <a:ext cx="5648960" cy="3475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19EC7-EB3D-B7CE-E35E-00F46A4D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2826"/>
            <a:ext cx="4074160" cy="324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85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7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2) Yüklənən şəkli əldə edirik. 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UploadedFile</a:t>
            </a:r>
            <a:r>
              <a:rPr lang="en-US"/>
              <a:t> obyektinin serverdə </a:t>
            </a:r>
            <a:r>
              <a:rPr lang="en-US" b="1"/>
              <a:t>müvəqqəti</a:t>
            </a:r>
            <a:r>
              <a:rPr lang="en-US"/>
              <a:t> saxlandığı fiziki fayl yoludur. Yəni şəkil hələ storage-ə yazılmayıb, PHP onu Temp qovluğunda saxlayır və store() / storeAs() çağırılana qədər buradan oxunur.</a:t>
            </a:r>
            <a:endParaRPr lang="ru-R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9FD1DB-83FD-848C-52EF-27F48131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612"/>
            <a:ext cx="4938188" cy="1585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555768-778F-42B7-79E8-BFA9EDEB8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5875"/>
            <a:ext cx="7468247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az-Latn-AZ" b="1">
                <a:solidFill>
                  <a:srgbClr val="FF0000"/>
                </a:solidFill>
              </a:rPr>
              <a:t>$image-&gt;getClientOriginalName() </a:t>
            </a:r>
            <a:r>
              <a:rPr lang="az-Latn-AZ"/>
              <a:t>istifadəçinin kompüterində faylın ilk adı nə idisə onu qaytarır. Məsələn, istifadəçi </a:t>
            </a:r>
            <a:r>
              <a:rPr lang="az-Latn-AZ" b="1"/>
              <a:t>Screenshot 2024-12-09 140640.png </a:t>
            </a:r>
            <a:r>
              <a:rPr lang="az-Latn-AZ"/>
              <a:t>yükləyibsə, məhz bu adı alırsan.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274E0-DACE-4D47-5EA8-5D7E9EC0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084"/>
            <a:ext cx="5022015" cy="197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7816E-D6D1-3A18-296B-9D31C6C10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21" y="3261048"/>
            <a:ext cx="7369179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5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4) </a:t>
            </a:r>
            <a:r>
              <a:rPr lang="en-US" b="1">
                <a:solidFill>
                  <a:srgbClr val="FF0000"/>
                </a:solidFill>
              </a:rPr>
              <a:t>$sanitizedName </a:t>
            </a:r>
            <a:r>
              <a:rPr lang="en-US"/>
              <a:t>fayl adını təhlükəsiz formaya salır, yəni boşluq və xüsusi simvolları _ ilə əvəz edir. Bu, faylı serverdə problemsiz və risk olmadan saxlamaq üçün edilir (məsələn: </a:t>
            </a:r>
            <a:r>
              <a:rPr lang="en-US" b="1"/>
              <a:t>Screenshot_2024-12-09_140640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9BCE-0BFE-4ECD-D18F-6F7CD1C0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221"/>
            <a:ext cx="9510584" cy="228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608B4-CF7C-A47F-C397-B6482DDE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21" y="3596357"/>
            <a:ext cx="7369179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93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5) </a:t>
            </a:r>
            <a:r>
              <a:rPr lang="az-Latn-AZ"/>
              <a:t>Şəklin uzantısını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C146C1-C6CF-7F39-DCCB-114C9FE0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624"/>
            <a:ext cx="9594411" cy="2430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D2CF3-C1CA-6F75-4EA1-ED5A32AE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59" y="3664943"/>
            <a:ext cx="7392041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86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6) </a:t>
            </a:r>
            <a:r>
              <a:rPr lang="az-Latn-AZ" b="1">
                <a:solidFill>
                  <a:srgbClr val="FF0000"/>
                </a:solidFill>
              </a:rPr>
              <a:t>$safeFilename </a:t>
            </a:r>
            <a:r>
              <a:rPr lang="az-Latn-AZ"/>
              <a:t>serverdə saxlanacaq tam unikal və təhlükəsiz fayl adıdır (təmizlənmiş ad + təsadüfi 32 simvol + orijinal uzantı). Bu, eyni adlı faylların üst-üstə yazılmasının və təhlükəsizlik problemlərinin qarşısını alır.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89A64-0927-78C7-BFC8-6AE050FF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28"/>
            <a:ext cx="9624894" cy="2682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99BFA-9C1A-C752-6D47-46CD73FF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47" y="3543013"/>
            <a:ext cx="7384420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02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7) </a:t>
            </a:r>
            <a:r>
              <a:rPr lang="az-Latn-AZ" b="1">
                <a:solidFill>
                  <a:srgbClr val="FF0000"/>
                </a:solidFill>
              </a:rPr>
              <a:t>$imagePath </a:t>
            </a:r>
            <a:r>
              <a:rPr lang="az-Latn-AZ"/>
              <a:t>yüklənən şəkilin serverdə (server hal hazırda bizim komputerimizdir) saxlandığı yolu (path) qaytarır. Bu yol sonradan faylı göstərmək, yükləmək və ya verilənlər bazasında saxlamaq üçün istifadə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7135F-FE5A-9A11-4E7D-F5A97B10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8581616" cy="2782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24A92-77F2-2554-DBA7-727E2CD3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16" y="3738880"/>
            <a:ext cx="6930584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4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FE42B-0E3B-E565-D2D9-24D8A0C9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1510"/>
            <a:ext cx="12192000" cy="4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C94EC-BA2E-1EE7-B9AA-9DCAC4DB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81" y="975147"/>
            <a:ext cx="4587638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6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60B6A-6855-885B-47B1-FA609263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4"/>
            <a:ext cx="12192000" cy="49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51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OpenA</a:t>
            </a:r>
            <a:r>
              <a:rPr lang="en-US" b="1"/>
              <a:t>I</a:t>
            </a:r>
            <a:r>
              <a:rPr lang="en-US"/>
              <a:t> </a:t>
            </a:r>
            <a:r>
              <a:rPr lang="az-Latn-AZ"/>
              <a:t> istifadə edə bilmək üçün saytdan əldə etdiyimiz api açarını </a:t>
            </a:r>
            <a:r>
              <a:rPr lang="az-Latn-AZ" b="1">
                <a:solidFill>
                  <a:srgbClr val="0070C0"/>
                </a:solidFill>
              </a:rPr>
              <a:t>.env </a:t>
            </a:r>
            <a:r>
              <a:rPr lang="az-Latn-AZ"/>
              <a:t>faylına əlavə etməliyik.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1B927-A7AE-73B7-E988-3F9A7BE6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559"/>
            <a:ext cx="12192000" cy="42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155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sətirlər OpenAiService vasitəsilə şəkildən AI-generated prompt yaradır və birbaşa qaytarır.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Vizual nümunə olaraq real response belə görünə bilər: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AF981-8F0B-7023-7148-718EFBD8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964"/>
            <a:ext cx="9723963" cy="3307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5C852-04B2-A3A5-DE27-A9BE6588E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88410"/>
            <a:ext cx="11834455" cy="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1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hesabda token olmasa belə bir xəta ilə qarşılaşacaqsız.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4B401-37D7-C462-1FFC-84F75C54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587462"/>
            <a:ext cx="9286240" cy="62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9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əldə edilən bütün məlumatları DB içindəki </a:t>
            </a:r>
            <a:r>
              <a:rPr lang="az-Latn-AZ" b="1">
                <a:solidFill>
                  <a:srgbClr val="FF0000"/>
                </a:solidFill>
              </a:rPr>
              <a:t>image_generations </a:t>
            </a:r>
            <a:r>
              <a:rPr lang="az-Latn-AZ"/>
              <a:t>adlı cədvələ yerləşdirməliyik.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93909-D551-D3E5-5F81-09F98527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33" y="1649576"/>
            <a:ext cx="10082134" cy="3558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8822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route çağırıldıqda, istifadəçi şəkil göndərir və</a:t>
            </a:r>
            <a:r>
              <a:rPr lang="az-Latn-AZ"/>
              <a:t> həmin şəkil</a:t>
            </a:r>
            <a:r>
              <a:rPr lang="en-US"/>
              <a:t> serverdə</a:t>
            </a:r>
            <a:r>
              <a:rPr lang="az-Latn-AZ"/>
              <a:t> (server hazırda bizim komputerimizdir)</a:t>
            </a:r>
            <a:r>
              <a:rPr lang="en-US"/>
              <a:t> saxlanır, OpenAI prompt generasiya olunur və bu məlumatlar istifadəçinin ID-si ilə birlikdə bazaya yazılır.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4A7FE-E2A2-E9CE-64AF-1DC7B6543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308"/>
            <a:ext cx="8397968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5408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sətr </a:t>
            </a:r>
            <a:r>
              <a:rPr lang="en-US" b="1"/>
              <a:t>yeni yaradılmış ImageGeneration modelini API üçün standart JSON formata çevirir</a:t>
            </a:r>
            <a:r>
              <a:rPr lang="en-US"/>
              <a:t>.</a:t>
            </a:r>
            <a:br>
              <a:rPr lang="en-US"/>
            </a:br>
            <a:r>
              <a:rPr lang="en-US"/>
              <a:t>Beləliklə client-</a:t>
            </a:r>
            <a:r>
              <a:rPr lang="az-Latn-AZ"/>
              <a:t>a</a:t>
            </a:r>
            <a:r>
              <a:rPr lang="en-US"/>
              <a:t> yalnız lazımlı sahələr və düzgün strukturla məlumat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C72F1-7805-D5CD-F618-1812983A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337"/>
            <a:ext cx="848179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414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36FAD-A294-D805-F4CC-9BC0C7591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830355"/>
            <a:ext cx="10737510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11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TOKEN varsa datalar bu forma gəlməlidir və verilənlər bazasına yazılmalıdır.</a:t>
            </a:r>
          </a:p>
          <a:p>
            <a:endParaRPr lang="az-Latn-AZ"/>
          </a:p>
          <a:p>
            <a:r>
              <a:rPr lang="az-Latn-AZ"/>
              <a:t>Promptu götürüb istədiyiniz şəkil yaradan süni intellektə yerləşdirə və həmin prompt ilə şəkil yarada bilərsiz.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CEB98D-F5FA-13C9-ECD0-D574ABA37131}"/>
              </a:ext>
            </a:extLst>
          </p:cNvPr>
          <p:cNvGrpSpPr/>
          <p:nvPr/>
        </p:nvGrpSpPr>
        <p:grpSpPr>
          <a:xfrm>
            <a:off x="0" y="1264768"/>
            <a:ext cx="9109632" cy="5473320"/>
            <a:chOff x="-10160" y="1274928"/>
            <a:chExt cx="9109632" cy="54733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1B2E45-1FA9-BB20-BFE3-6FDCA452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994"/>
            <a:stretch/>
          </p:blipFill>
          <p:spPr>
            <a:xfrm>
              <a:off x="-8942" y="1274928"/>
              <a:ext cx="9108414" cy="42097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C6E9F4-896B-B2B9-3F69-F4BBBD8F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91"/>
            <a:stretch/>
          </p:blipFill>
          <p:spPr>
            <a:xfrm>
              <a:off x="-10160" y="5454242"/>
              <a:ext cx="9099472" cy="1294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96860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231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/>
              <a:t>Əgər </a:t>
            </a:r>
            <a:r>
              <a:rPr lang="az-Latn-AZ" sz="1400" b="1"/>
              <a:t>TOKEN</a:t>
            </a:r>
            <a:r>
              <a:rPr lang="az-Latn-AZ" sz="1400"/>
              <a:t> yoxunuzdursa, dataları manual olaraq </a:t>
            </a:r>
            <a:r>
              <a:rPr lang="az-Latn-AZ" sz="1400" b="1">
                <a:solidFill>
                  <a:srgbClr val="FF0000"/>
                </a:solidFill>
              </a:rPr>
              <a:t>image_generations </a:t>
            </a:r>
            <a:r>
              <a:rPr lang="az-Latn-AZ" sz="1400"/>
              <a:t>cədvəlinə əlavə edə bilərsiz.</a:t>
            </a:r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en-US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Ancaq şəkilləridə `</a:t>
            </a:r>
            <a:r>
              <a:rPr lang="az-Latn-AZ" sz="1400" b="1"/>
              <a:t>storage</a:t>
            </a:r>
            <a:r>
              <a:rPr lang="en-US" sz="1400" b="1"/>
              <a:t>/uploads/images</a:t>
            </a:r>
            <a:r>
              <a:rPr lang="az-Latn-AZ" sz="1400"/>
              <a:t>`</a:t>
            </a:r>
            <a:r>
              <a:rPr lang="en-US" sz="1400"/>
              <a:t> </a:t>
            </a:r>
            <a:r>
              <a:rPr lang="az-Latn-AZ" sz="1400"/>
              <a:t>qovluğuna yerləşdirin və şəkillərin istifadə edilə bilməsi üçün bu əmri terminalda yazmaq vacibdir:</a:t>
            </a:r>
            <a:r>
              <a:rPr lang="en-US" sz="1400"/>
              <a:t> </a:t>
            </a:r>
            <a:r>
              <a:rPr lang="en-US" sz="1400" b="1">
                <a:solidFill>
                  <a:srgbClr val="FF0000"/>
                </a:solidFill>
              </a:rPr>
              <a:t>php artisan storage:link</a:t>
            </a:r>
            <a:endParaRPr lang="az-Latn-AZ" sz="1400" b="1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/>
              <a:t>Bu əmr </a:t>
            </a:r>
            <a:r>
              <a:rPr lang="en-US" sz="1400" b="1"/>
              <a:t>storage/app/public </a:t>
            </a:r>
            <a:r>
              <a:rPr lang="en-US" sz="1400"/>
              <a:t>qovluğunu </a:t>
            </a:r>
            <a:r>
              <a:rPr lang="en-US" sz="1400" b="1"/>
              <a:t>public/storage </a:t>
            </a:r>
            <a:r>
              <a:rPr lang="en-US" sz="1400"/>
              <a:t>ünvanı ilə əlçatan edir. Yəni serverdə saxlanan şəkil və faylları </a:t>
            </a:r>
            <a:r>
              <a:rPr lang="en-US" sz="1400" b="1"/>
              <a:t>brauzer</a:t>
            </a:r>
            <a:r>
              <a:rPr lang="en-US" sz="1400"/>
              <a:t> və </a:t>
            </a:r>
            <a:r>
              <a:rPr lang="en-US" sz="1400" b="1"/>
              <a:t>frontend</a:t>
            </a:r>
            <a:r>
              <a:rPr lang="en-US" sz="1400"/>
              <a:t> tərəfindən açmaq mümkün olur.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9D525-8D54-3010-2F8B-125C146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52" y="5178347"/>
            <a:ext cx="12214751" cy="1679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A26C8-D821-7780-A9DE-7F67F4DC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53" y="378080"/>
            <a:ext cx="11709430" cy="30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840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giriş etmiş istifadəçiyə aid image generation-ları tarixə görə ən yenidən köhnəyə doğru alır. Nəticə səhifələnmiş (paginate) və Resource formatında API response kimi client-ə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1E15F-343B-3A07-8C0A-A9116CE9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15" y="883920"/>
            <a:ext cx="10584585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151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28373-8F07-4E9E-E1FB-D839FF1C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98" y="570955"/>
            <a:ext cx="10181202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708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İndi </a:t>
            </a:r>
            <a:r>
              <a:rPr lang="en-US" b="1">
                <a:solidFill>
                  <a:srgbClr val="FF0000"/>
                </a:solidFill>
              </a:rPr>
              <a:t>Scramble</a:t>
            </a:r>
            <a:r>
              <a:rPr lang="az-Latn-AZ"/>
              <a:t> adında bir proqram quraşdıracağıq: </a:t>
            </a:r>
            <a:r>
              <a:rPr lang="az-Latn-AZ" b="1" u="sng">
                <a:solidFill>
                  <a:srgbClr val="0070C0"/>
                </a:solidFill>
              </a:rPr>
              <a:t>https://github.com/dedoc/scramble</a:t>
            </a:r>
            <a:br>
              <a:rPr lang="az-Latn-AZ"/>
            </a:br>
            <a:br>
              <a:rPr lang="az-Latn-AZ"/>
            </a:br>
            <a:r>
              <a:rPr lang="en-US"/>
              <a:t>Scramble Laravel API üçün avtomatik dokumentasiya yaradır, sənə ayrıca şərh (PHPDoc) yazdırmır.</a:t>
            </a:r>
          </a:p>
          <a:p>
            <a:pPr>
              <a:lnSpc>
                <a:spcPct val="150000"/>
              </a:lnSpc>
            </a:pPr>
            <a:r>
              <a:rPr lang="en-US"/>
              <a:t>Koduna baxaraq endpoint-ləri, request və response strukturlarını özü analiz edir.</a:t>
            </a:r>
          </a:p>
          <a:p>
            <a:pPr>
              <a:lnSpc>
                <a:spcPct val="150000"/>
              </a:lnSpc>
            </a:pPr>
            <a:r>
              <a:rPr lang="en-US"/>
              <a:t>Nəticədə həmişə aktual, OpenAPI (Swagger) formatında API sənədi əldə edirsən.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75BA2-1FE3-B9C3-AF44-4AC4A965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7" y="2640185"/>
            <a:ext cx="7453006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9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53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rgbClr val="FF0000"/>
                </a:solidFill>
              </a:rPr>
              <a:t>Scramble</a:t>
            </a:r>
            <a:r>
              <a:rPr lang="az-Latn-AZ" sz="1400"/>
              <a:t> </a:t>
            </a:r>
            <a:r>
              <a:rPr lang="en-US" sz="1400"/>
              <a:t>dokumentasiya</a:t>
            </a:r>
            <a:r>
              <a:rPr lang="az-Latn-AZ" sz="1400"/>
              <a:t>nı brazuerdə açmaq üçün URL yerində yazırıq:  </a:t>
            </a:r>
            <a:r>
              <a:rPr lang="en-US" sz="1400">
                <a:hlinkClick r:id="rId2"/>
              </a:rPr>
              <a:t>http://laravelapi.test/docs/api#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Sol tərəfdə avtomatik yüklənən hazır endpointlərimizi görə bilərik.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D6A08-AC3B-C544-F68E-A55F087A9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5177"/>
            <a:ext cx="12192000" cy="60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6478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2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kod</a:t>
            </a:r>
            <a:r>
              <a:rPr lang="az-Latn-AZ" sz="1400"/>
              <a:t>,</a:t>
            </a:r>
            <a:r>
              <a:rPr lang="en-US" sz="1400"/>
              <a:t> Scramble tərəfindən yaradılan API dokumentasiyasına </a:t>
            </a:r>
            <a:r>
              <a:rPr lang="az-Latn-AZ" sz="1400" b="1" i="1"/>
              <a:t>token ilə </a:t>
            </a:r>
            <a:r>
              <a:rPr lang="en-US" sz="1400" b="1" i="1"/>
              <a:t>təhlükəsiz</a:t>
            </a:r>
            <a:r>
              <a:rPr lang="az-Latn-AZ" sz="1400" b="1" i="1"/>
              <a:t> giriş üçün </a:t>
            </a:r>
            <a:r>
              <a:rPr lang="en-US" sz="1400" b="1" i="1"/>
              <a:t>auth qaydası </a:t>
            </a:r>
            <a:r>
              <a:rPr lang="en-US" sz="1400"/>
              <a:t>əlavə edir.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afterOpenApiGenerated</a:t>
            </a:r>
            <a:r>
              <a:rPr lang="az-Latn-AZ" sz="1400" b="1">
                <a:solidFill>
                  <a:srgbClr val="FF0000"/>
                </a:solidFill>
              </a:rPr>
              <a:t>( )</a:t>
            </a:r>
            <a:r>
              <a:rPr lang="en-US" sz="1400">
                <a:solidFill>
                  <a:srgbClr val="FF0000"/>
                </a:solidFill>
              </a:rPr>
              <a:t> </a:t>
            </a:r>
            <a:r>
              <a:rPr lang="az-Latn-AZ" sz="1400"/>
              <a:t>metodu onu bildirir ki, </a:t>
            </a:r>
            <a:r>
              <a:rPr lang="en-US" sz="1400"/>
              <a:t> OpenAPI sənədi tam yaradıldıqdan sonra</a:t>
            </a:r>
            <a:r>
              <a:rPr lang="az-Latn-AZ" sz="1400"/>
              <a:t> callback</a:t>
            </a:r>
            <a:r>
              <a:rPr lang="en-US" sz="1400"/>
              <a:t> işə </a:t>
            </a:r>
            <a:r>
              <a:rPr lang="az-Latn-AZ" sz="1400"/>
              <a:t>düşsün</a:t>
            </a:r>
            <a:r>
              <a:rPr lang="en-US" sz="140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SecurityScheme::http('bearer', 'BearerAuth') </a:t>
            </a:r>
            <a:r>
              <a:rPr lang="en-US" sz="1400"/>
              <a:t>→ API-nin Bearer Token ilə qorunduğunu bildirir.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Bu, sənəddə “Authorize” düyməsinin çıxmasına səbəb olur.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Artıq Swagger UI-də token daxil edib qorunan endpoint-ləri test etmək mümkündür.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bu kod dokumentasiyanı real API təhlükəsizliyi ilə uyğunlaşdırır.</a:t>
            </a: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02CA6-07F8-C2CB-7031-18E76114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892" y="2092960"/>
            <a:ext cx="6763108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794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627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Latn-AZ"/>
              <a:t>Koddan əvvəl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9DECD-224C-9C40-6BD3-0A5DC399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7" y="740190"/>
            <a:ext cx="6151044" cy="3143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04E96-8A2A-9051-D57A-7E5B7257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1" y="3361088"/>
            <a:ext cx="5368714" cy="3302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3AF78-ED24-DB6F-DAB0-1E65325B9A92}"/>
              </a:ext>
            </a:extLst>
          </p:cNvPr>
          <p:cNvSpPr txBox="1"/>
          <p:nvPr/>
        </p:nvSpPr>
        <p:spPr>
          <a:xfrm>
            <a:off x="6624321" y="2731254"/>
            <a:ext cx="5368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z-Latn-AZ"/>
              <a:t>Koddan sonra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6376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Token olmadan.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60216-98B3-91B0-286E-4B447832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624"/>
            <a:ext cx="12192000" cy="61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7986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Tokeni götürürük.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CE237-1E74-EBF8-4747-74C97E65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43" y="1531158"/>
            <a:ext cx="7582557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88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tokeni yerləşdirdikdən sonra yoxlayırıq və postları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0FAE9-E5C4-83F2-2C70-68A777BF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251"/>
            <a:ext cx="12192000" cy="614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2877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Yeni istifadəçi hesabına giriş etdikdə token avtomatik yaradılır və göstərilən yerdən götürərək istifadə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4178D-79A1-D536-45E8-885FBC59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290"/>
            <a:ext cx="12192000" cy="6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4811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Hər istifadəçinin özünün tokeni ilə o istifadəçiyə aid olan postları çağıra bilirik. JOHN istifadəçisinin heç bir postu yoxdur.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51AA0-00FF-1B25-648A-5A854E68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984"/>
            <a:ext cx="12192000" cy="61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0103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endpointlərin adlarını dəyişmək yaxud səhifəyə mətnlər əlavə etmək istəsəniz, bunu controllerlərə əlavə edilən komment strukturu ilə edə bilərsiz. Növbəti slayd...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E1725-ECBC-D40A-80D3-D2FF1E5E8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30"/>
            <a:ext cx="12192000" cy="60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748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34F31-044A-FD07-9AF8-8E968B33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47" y="0"/>
            <a:ext cx="976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9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23BAE-CE0F-4355-7417-C00777BC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290"/>
            <a:ext cx="12192000" cy="616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9978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465E6-3906-28A3-95AC-F5533E6E1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5" y="0"/>
            <a:ext cx="10359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41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089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E</a:t>
            </a:r>
            <a:r>
              <a:rPr lang="en-US" sz="1600"/>
              <a:t>ndpointi işə saldıqda </a:t>
            </a:r>
            <a:r>
              <a:rPr lang="az-Latn-AZ" sz="1600"/>
              <a:t>bizim</a:t>
            </a:r>
            <a:r>
              <a:rPr lang="en-US" sz="1600"/>
              <a:t> verilənlər bazasına əlavə edərək çağırdıqlarım</a:t>
            </a:r>
            <a:r>
              <a:rPr lang="az-Latn-AZ" sz="1600"/>
              <a:t>ız</a:t>
            </a:r>
            <a:r>
              <a:rPr lang="en-US" sz="1600"/>
              <a:t>dan başqa şeylərdə sorğuda gəlir</a:t>
            </a:r>
            <a:r>
              <a:rPr lang="az-Latn-AZ" sz="1600"/>
              <a:t>. </a:t>
            </a:r>
          </a:p>
          <a:p>
            <a:endParaRPr lang="az-Latn-AZ" sz="1600"/>
          </a:p>
          <a:p>
            <a:r>
              <a:rPr lang="en-US" sz="1600"/>
              <a:t>Bu </a:t>
            </a:r>
            <a:r>
              <a:rPr lang="en-US" sz="1600" b="1"/>
              <a:t>links</a:t>
            </a:r>
            <a:r>
              <a:rPr lang="en-US" sz="1600"/>
              <a:t> və </a:t>
            </a:r>
            <a:r>
              <a:rPr lang="en-US" sz="1600" b="1"/>
              <a:t>meta</a:t>
            </a:r>
            <a:r>
              <a:rPr lang="en-US" sz="1600"/>
              <a:t> hissələri </a:t>
            </a:r>
            <a:r>
              <a:rPr lang="en-US" sz="1600" b="1">
                <a:solidFill>
                  <a:srgbClr val="FF0000"/>
                </a:solidFill>
              </a:rPr>
              <a:t>paginate() </a:t>
            </a:r>
            <a:r>
              <a:rPr lang="en-US" sz="1600"/>
              <a:t>istifadə etdiyin üçün Laravel tərəfindən avtomatik əlavə olunur.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links</a:t>
            </a:r>
          </a:p>
          <a:p>
            <a:pPr>
              <a:lnSpc>
                <a:spcPct val="150000"/>
              </a:lnSpc>
            </a:pPr>
            <a:r>
              <a:rPr lang="en-US" sz="1600"/>
              <a:t>– Səhifələmə üçün naviqasiya linkləridir</a:t>
            </a:r>
          </a:p>
          <a:p>
            <a:pPr>
              <a:lnSpc>
                <a:spcPct val="150000"/>
              </a:lnSpc>
            </a:pPr>
            <a:r>
              <a:rPr lang="en-US" sz="1600"/>
              <a:t>– first, last, prev, next → növbəti / əvvəlki səhifəyə keçmək üçündür</a:t>
            </a:r>
          </a:p>
          <a:p>
            <a:pPr>
              <a:lnSpc>
                <a:spcPct val="150000"/>
              </a:lnSpc>
            </a:pPr>
            <a:r>
              <a:rPr lang="en-US" sz="1600"/>
              <a:t>– Frontend bu linklərdən istifadə edib “Next / Previous” düymələri yaradır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meta</a:t>
            </a:r>
            <a:br>
              <a:rPr lang="en-US" sz="1600"/>
            </a:br>
            <a:r>
              <a:rPr lang="en-US" sz="1600"/>
              <a:t>– Mövcud səhifə haqqında </a:t>
            </a:r>
            <a:r>
              <a:rPr lang="en-US" sz="1600" b="1"/>
              <a:t>texniki məlumatdır</a:t>
            </a:r>
            <a:br>
              <a:rPr lang="en-US" sz="1600"/>
            </a:br>
            <a:r>
              <a:rPr lang="en-US" sz="1600"/>
              <a:t>– neçə səhifə var, indiki səhifə hansıdır, səhifədə neçə element göstərilir və s.</a:t>
            </a:r>
            <a:br>
              <a:rPr lang="en-US" sz="1600"/>
            </a:br>
            <a:r>
              <a:rPr lang="en-US" sz="1600"/>
              <a:t>– Frontend-ə “neçə nəticə var, neçə səhifə olacaq” suallarının cavabını verir</a:t>
            </a: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data</a:t>
            </a:r>
            <a:r>
              <a:rPr lang="az-Latn-AZ" sz="1600"/>
              <a:t>, </a:t>
            </a:r>
            <a:r>
              <a:rPr lang="en-US" sz="1600"/>
              <a:t>real məlumat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links + meta</a:t>
            </a:r>
            <a:r>
              <a:rPr lang="az-Latn-AZ" sz="1600"/>
              <a:t>,</a:t>
            </a:r>
            <a:r>
              <a:rPr lang="en-US" sz="1600"/>
              <a:t> o məlumatı səhifə-səhifə idarə etmək üçün əlavə məlumatlar</a:t>
            </a:r>
            <a:endParaRPr lang="az-Latn-AZ" sz="1600"/>
          </a:p>
          <a:p>
            <a:pPr>
              <a:lnSpc>
                <a:spcPct val="150000"/>
              </a:lnSpc>
            </a:pP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09767-3539-6E58-9CA4-56F65100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828" y="3429000"/>
            <a:ext cx="50261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990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Məsələn</a:t>
            </a:r>
            <a:r>
              <a:rPr lang="en-US"/>
              <a:t>: əgər verilənlər bazasında 10 record olsaydı və biz kodda  </a:t>
            </a:r>
            <a:r>
              <a:rPr lang="en-US" b="1"/>
              <a:t>paginate(5)</a:t>
            </a:r>
            <a:r>
              <a:rPr lang="en-US"/>
              <a:t> yazsaydıq, onda bu endpoint bizə 2ci səhifədə olan son 5 datanı verəcəkdi</a:t>
            </a:r>
            <a:r>
              <a:rPr lang="az-Latn-AZ"/>
              <a:t>: </a:t>
            </a:r>
            <a:r>
              <a:rPr lang="az-Latn-AZ">
                <a:hlinkClick r:id="rId2"/>
              </a:rPr>
              <a:t>http://laravelapi.test/api/v1/prompt-generations?page=2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B3E05-6F63-6DD4-C19C-CC31EB38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1074733"/>
            <a:ext cx="8636000" cy="57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6029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Əgər endpoint belə olsa: </a:t>
            </a:r>
            <a:r>
              <a:rPr lang="az-Latn-AZ">
                <a:hlinkClick r:id="rId2"/>
              </a:rPr>
              <a:t>http://laravelapi.test/api/v1/prompt-generations?per_page=50</a:t>
            </a: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səhifədə neçə nəticə qaytarılacağını client-in özü müəyyən etsin </a:t>
            </a:r>
            <a:r>
              <a:rPr lang="az-Latn-AZ"/>
              <a:t>mənasına gəlir</a:t>
            </a:r>
            <a:r>
              <a:rPr lang="en-US"/>
              <a:t>.</a:t>
            </a:r>
            <a:r>
              <a:rPr lang="az-Latn-AZ"/>
              <a:t> Həmin endpointə olan per_page parametrinə daxil edilən 50 dəyərini isə aşağıdakı kimi əldə edirik: </a:t>
            </a:r>
            <a:r>
              <a:rPr lang="az-Latn-AZ" b="1">
                <a:solidFill>
                  <a:srgbClr val="FF0000"/>
                </a:solidFill>
              </a:rPr>
              <a:t>paginate($request-&gt;get('per_page’))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4DE5D-A054-1419-D03D-64E6D228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5949"/>
            <a:ext cx="8361680" cy="26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7371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083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02185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070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6257</TotalTime>
  <Words>7985</Words>
  <Application>Microsoft Office PowerPoint</Application>
  <PresentationFormat>Widescreen</PresentationFormat>
  <Paragraphs>944</Paragraphs>
  <Slides>217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217</vt:i4>
      </vt:variant>
    </vt:vector>
  </HeadingPairs>
  <TitlesOfParts>
    <vt:vector size="224" baseType="lpstr">
      <vt:lpstr>Aptos</vt:lpstr>
      <vt:lpstr>Aptos Display</vt:lpstr>
      <vt:lpstr>Arial</vt:lpstr>
      <vt:lpstr>CaskaydiaCove Nerd Font Mono</vt:lpstr>
      <vt:lpstr>IBMPlexMono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284</cp:revision>
  <dcterms:created xsi:type="dcterms:W3CDTF">2026-01-16T14:58:09Z</dcterms:created>
  <dcterms:modified xsi:type="dcterms:W3CDTF">2026-01-21T06:13:19Z</dcterms:modified>
</cp:coreProperties>
</file>